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0" r:id="rId1"/>
  </p:sldMasterIdLst>
  <p:sldIdLst>
    <p:sldId id="256" r:id="rId2"/>
    <p:sldId id="258" r:id="rId3"/>
    <p:sldId id="264" r:id="rId4"/>
    <p:sldId id="266" r:id="rId5"/>
    <p:sldId id="265" r:id="rId6"/>
    <p:sldId id="268" r:id="rId7"/>
    <p:sldId id="269" r:id="rId8"/>
    <p:sldId id="267" r:id="rId9"/>
    <p:sldId id="270" r:id="rId10"/>
    <p:sldId id="271" r:id="rId11"/>
    <p:sldId id="274" r:id="rId12"/>
    <p:sldId id="273" r:id="rId13"/>
    <p:sldId id="275" r:id="rId14"/>
    <p:sldId id="277" r:id="rId15"/>
    <p:sldId id="278" r:id="rId16"/>
    <p:sldId id="276" r:id="rId17"/>
    <p:sldId id="26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9D00"/>
    <a:srgbClr val="00F900"/>
    <a:srgbClr val="A6B727"/>
    <a:srgbClr val="B015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6/30/2016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033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217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202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863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6/30/2016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299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6/30/2016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935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6/30/2016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321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6/30/2016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284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6/30/2016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944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955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466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6/30/2016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540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7.gif"/><Relationship Id="rId7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59544" y="992503"/>
            <a:ext cx="10087428" cy="2679612"/>
          </a:xfrm>
        </p:spPr>
        <p:txBody>
          <a:bodyPr>
            <a:normAutofit/>
          </a:bodyPr>
          <a:lstStyle/>
          <a:p>
            <a:r>
              <a:rPr lang="es-ES" sz="6600" b="1" dirty="0" smtClean="0"/>
              <a:t>Representación de la orientación de un sistema articulado</a:t>
            </a:r>
            <a:endParaRPr lang="es-ES" sz="6600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59544" y="3834645"/>
            <a:ext cx="10087428" cy="534155"/>
          </a:xfrm>
        </p:spPr>
        <p:txBody>
          <a:bodyPr>
            <a:normAutofit/>
          </a:bodyPr>
          <a:lstStyle/>
          <a:p>
            <a:r>
              <a:rPr lang="es-ES" sz="2400" b="1" dirty="0" smtClean="0">
                <a:solidFill>
                  <a:schemeClr val="accent1">
                    <a:lumMod val="50000"/>
                  </a:schemeClr>
                </a:solidFill>
              </a:rPr>
              <a:t>Jaime de arcos Sánchez. 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es-ES" sz="2400" b="1" dirty="0" smtClean="0">
                <a:solidFill>
                  <a:schemeClr val="accent1">
                    <a:lumMod val="50000"/>
                  </a:schemeClr>
                </a:solidFill>
              </a:rPr>
              <a:t>2015-2016)</a:t>
            </a:r>
            <a:endParaRPr lang="es-E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649" y="5139089"/>
            <a:ext cx="1227272" cy="122727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79" y="5139089"/>
            <a:ext cx="1227272" cy="122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3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3186" y="509018"/>
            <a:ext cx="10356941" cy="811591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ES" sz="3600" b="1" dirty="0" smtClean="0">
                <a:solidFill>
                  <a:schemeClr val="accent1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3. </a:t>
            </a:r>
            <a:r>
              <a:rPr lang="es-ES" sz="3600" b="1" dirty="0" smtClean="0">
                <a:solidFill>
                  <a:schemeClr val="accent1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TÉCNICA </a:t>
            </a:r>
            <a:r>
              <a:rPr lang="es-ES" sz="3600" b="1" dirty="0">
                <a:solidFill>
                  <a:schemeClr val="accent1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DE FILTRADO Y FUSIÓN</a:t>
            </a:r>
            <a:r>
              <a:rPr lang="es-ES" sz="3600" b="1" dirty="0" smtClean="0">
                <a:solidFill>
                  <a:schemeClr val="accent1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.</a:t>
            </a:r>
            <a:endParaRPr lang="es-ES" sz="3600" b="1" dirty="0">
              <a:solidFill>
                <a:schemeClr val="accent1">
                  <a:lumMod val="50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002" y="351658"/>
            <a:ext cx="811591" cy="811591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35430" y="1163249"/>
            <a:ext cx="11391163" cy="404906"/>
          </a:xfrm>
        </p:spPr>
        <p:txBody>
          <a:bodyPr numCol="1">
            <a:normAutofit/>
          </a:bodyPr>
          <a:lstStyle/>
          <a:p>
            <a:pPr marL="45720" indent="0" defTabSz="1038225">
              <a:buNone/>
              <a:tabLst>
                <a:tab pos="4572000" algn="l"/>
              </a:tabLst>
            </a:pPr>
            <a:r>
              <a:rPr lang="es-ES" b="1" dirty="0">
                <a:solidFill>
                  <a:schemeClr val="tx1"/>
                </a:solidFill>
              </a:rPr>
              <a:t>Estimación de la orientación con acelerómetro y magnetómetro</a:t>
            </a:r>
            <a:r>
              <a:rPr lang="es-ES" b="1" dirty="0" smtClean="0">
                <a:solidFill>
                  <a:schemeClr val="tx1"/>
                </a:solidFill>
              </a:rPr>
              <a:t>.</a:t>
            </a:r>
            <a:endParaRPr lang="es-ES" b="1" dirty="0">
              <a:solidFill>
                <a:schemeClr val="tx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248" y="1568155"/>
            <a:ext cx="4539982" cy="3599363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440482" y="2222386"/>
            <a:ext cx="238351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600" b="1" dirty="0" smtClean="0">
                <a:solidFill>
                  <a:srgbClr val="FF0000"/>
                </a:solidFill>
              </a:rPr>
              <a:t>ROJO = Acelerómetro</a:t>
            </a:r>
          </a:p>
          <a:p>
            <a:r>
              <a:rPr lang="es-ES" sz="1600" b="1" dirty="0" smtClean="0">
                <a:solidFill>
                  <a:srgbClr val="0070C0"/>
                </a:solidFill>
              </a:rPr>
              <a:t>AZUL = Magnetómetro</a:t>
            </a:r>
            <a:r>
              <a:rPr lang="es-ES" sz="1600" dirty="0" smtClean="0"/>
              <a:t> </a:t>
            </a:r>
            <a:endParaRPr lang="es-ES" sz="1600" dirty="0"/>
          </a:p>
        </p:txBody>
      </p:sp>
      <p:pic>
        <p:nvPicPr>
          <p:cNvPr id="7" name="Imagen 6"/>
          <p:cNvPicPr/>
          <p:nvPr/>
        </p:nvPicPr>
        <p:blipFill>
          <a:blip r:embed="rId4"/>
          <a:stretch>
            <a:fillRect/>
          </a:stretch>
        </p:blipFill>
        <p:spPr>
          <a:xfrm>
            <a:off x="5362403" y="1655905"/>
            <a:ext cx="3518136" cy="2366973"/>
          </a:xfrm>
          <a:prstGeom prst="rect">
            <a:avLst/>
          </a:prstGeom>
        </p:spPr>
      </p:pic>
      <p:sp>
        <p:nvSpPr>
          <p:cNvPr id="8" name="Flecha derecha 7"/>
          <p:cNvSpPr/>
          <p:nvPr/>
        </p:nvSpPr>
        <p:spPr>
          <a:xfrm>
            <a:off x="4902230" y="2312896"/>
            <a:ext cx="920346" cy="7187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2403" y="4241952"/>
            <a:ext cx="3968840" cy="2237426"/>
          </a:xfrm>
          <a:prstGeom prst="rect">
            <a:avLst/>
          </a:prstGeom>
        </p:spPr>
      </p:pic>
      <p:sp>
        <p:nvSpPr>
          <p:cNvPr id="10" name="Flecha derecha 9"/>
          <p:cNvSpPr/>
          <p:nvPr/>
        </p:nvSpPr>
        <p:spPr>
          <a:xfrm rot="5400000">
            <a:off x="5342341" y="3916403"/>
            <a:ext cx="1071608" cy="5595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/>
          <p:cNvSpPr txBox="1"/>
          <p:nvPr/>
        </p:nvSpPr>
        <p:spPr>
          <a:xfrm>
            <a:off x="8997682" y="1652999"/>
            <a:ext cx="2701260" cy="23698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000" b="1" dirty="0" smtClean="0">
                <a:solidFill>
                  <a:srgbClr val="00F900"/>
                </a:solidFill>
              </a:rPr>
              <a:t>OESTE</a:t>
            </a:r>
            <a:r>
              <a:rPr lang="es-ES" sz="2000" dirty="0" smtClean="0"/>
              <a:t> </a:t>
            </a:r>
            <a:r>
              <a:rPr lang="es-ES" dirty="0" smtClean="0"/>
              <a:t>= MAG * ACC </a:t>
            </a:r>
          </a:p>
          <a:p>
            <a:r>
              <a:rPr lang="es-ES" sz="2000" b="1" dirty="0" smtClean="0">
                <a:solidFill>
                  <a:srgbClr val="9D9D00"/>
                </a:solidFill>
              </a:rPr>
              <a:t>NORTE</a:t>
            </a:r>
            <a:r>
              <a:rPr lang="es-ES" sz="2000" dirty="0" smtClean="0">
                <a:solidFill>
                  <a:srgbClr val="9D9D00"/>
                </a:solidFill>
              </a:rPr>
              <a:t> </a:t>
            </a:r>
            <a:r>
              <a:rPr lang="es-ES" dirty="0" smtClean="0"/>
              <a:t>= ACC * OESTE</a:t>
            </a:r>
          </a:p>
          <a:p>
            <a:r>
              <a:rPr lang="es-ES" dirty="0" smtClean="0"/>
              <a:t>CIELO = ACC * -1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888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3186" y="509018"/>
            <a:ext cx="10356941" cy="811591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ES" sz="3600" b="1" dirty="0" smtClean="0">
                <a:solidFill>
                  <a:schemeClr val="accent1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3. </a:t>
            </a:r>
            <a:r>
              <a:rPr lang="es-ES" sz="3600" b="1" dirty="0">
                <a:solidFill>
                  <a:schemeClr val="accent1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TÉCNICAS DE FILTRADO Y FUSIÓN</a:t>
            </a:r>
            <a:r>
              <a:rPr lang="es-ES" sz="3600" b="1" dirty="0" smtClean="0">
                <a:solidFill>
                  <a:schemeClr val="accent1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.</a:t>
            </a:r>
            <a:endParaRPr lang="es-ES" sz="3600" b="1" dirty="0">
              <a:solidFill>
                <a:schemeClr val="accent1">
                  <a:lumMod val="50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002" y="351658"/>
            <a:ext cx="811591" cy="811591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35430" y="1163249"/>
            <a:ext cx="11391163" cy="404906"/>
          </a:xfrm>
        </p:spPr>
        <p:txBody>
          <a:bodyPr numCol="1">
            <a:normAutofit/>
          </a:bodyPr>
          <a:lstStyle/>
          <a:p>
            <a:pPr marL="45720" indent="0" defTabSz="1038225">
              <a:buNone/>
              <a:tabLst>
                <a:tab pos="4572000" algn="l"/>
              </a:tabLst>
            </a:pPr>
            <a:r>
              <a:rPr lang="es-ES" b="1" dirty="0">
                <a:solidFill>
                  <a:schemeClr val="tx1"/>
                </a:solidFill>
              </a:rPr>
              <a:t>Estimación de la orientación con acelerómetro y magnetómetro</a:t>
            </a:r>
            <a:r>
              <a:rPr lang="es-ES" b="1" dirty="0" smtClean="0">
                <a:solidFill>
                  <a:schemeClr val="tx1"/>
                </a:solidFill>
              </a:rPr>
              <a:t>.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13" name="Marcador de contenido 2"/>
          <p:cNvSpPr txBox="1">
            <a:spLocks/>
          </p:cNvSpPr>
          <p:nvPr/>
        </p:nvSpPr>
        <p:spPr>
          <a:xfrm>
            <a:off x="435431" y="1817480"/>
            <a:ext cx="8789252" cy="845038"/>
          </a:xfrm>
          <a:prstGeom prst="rect">
            <a:avLst/>
          </a:prstGeom>
        </p:spPr>
        <p:txBody>
          <a:bodyPr vert="horz" lIns="91440" tIns="45720" rIns="91440" bIns="45720" numCol="1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38225">
              <a:tabLst>
                <a:tab pos="4572000" algn="l"/>
              </a:tabLst>
            </a:pPr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Hemos calculado Matriz de rotación en sistema de referencias local</a:t>
            </a:r>
            <a:r>
              <a:rPr lang="es-ES" dirty="0" smtClean="0">
                <a:solidFill>
                  <a:schemeClr val="accent5">
                    <a:lumMod val="50000"/>
                  </a:schemeClr>
                </a:solidFill>
              </a:rPr>
              <a:t>.</a:t>
            </a:r>
          </a:p>
          <a:p>
            <a:pPr defTabSz="1038225">
              <a:tabLst>
                <a:tab pos="4572000" algn="l"/>
              </a:tabLst>
            </a:pPr>
            <a:r>
              <a:rPr lang="es-ES" dirty="0" smtClean="0">
                <a:solidFill>
                  <a:schemeClr val="accent5">
                    <a:lumMod val="50000"/>
                  </a:schemeClr>
                </a:solidFill>
              </a:rPr>
              <a:t>Conversión de Matriz de rotación Local a Global</a:t>
            </a:r>
            <a:endParaRPr lang="es-ES" dirty="0">
              <a:solidFill>
                <a:schemeClr val="accent5">
                  <a:lumMod val="50000"/>
                </a:schemeClr>
              </a:solidFill>
            </a:endParaRPr>
          </a:p>
          <a:p>
            <a:pPr defTabSz="1038225">
              <a:tabLst>
                <a:tab pos="4572000" algn="l"/>
              </a:tabLst>
            </a:pPr>
            <a:endParaRPr lang="es-ES" dirty="0">
              <a:solidFill>
                <a:schemeClr val="accent5">
                  <a:lumMod val="50000"/>
                </a:schemeClr>
              </a:solidFill>
            </a:endParaRPr>
          </a:p>
        </p:txBody>
      </p:sp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468463"/>
              </p:ext>
            </p:extLst>
          </p:nvPr>
        </p:nvGraphicFramePr>
        <p:xfrm>
          <a:off x="640500" y="3151198"/>
          <a:ext cx="3823924" cy="20263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9591"/>
                <a:gridCol w="3104333"/>
              </a:tblGrid>
              <a:tr h="371931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</a:rPr>
                        <a:t>Vector</a:t>
                      </a:r>
                      <a:endParaRPr lang="es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</a:rPr>
                        <a:t>Método para calcularlo</a:t>
                      </a:r>
                      <a:endParaRPr lang="es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57104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effectLst/>
                        </a:rPr>
                        <a:t>K</a:t>
                      </a:r>
                    </a:p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CIELO</a:t>
                      </a:r>
                      <a:endParaRPr lang="es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</a:rPr>
                        <a:t>Vector gravedad del acelerómetro * (-1)</a:t>
                      </a:r>
                      <a:endParaRPr lang="es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6339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effectLst/>
                        </a:rPr>
                        <a:t>J</a:t>
                      </a:r>
                    </a:p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OESTE</a:t>
                      </a:r>
                      <a:endParaRPr lang="es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</a:rPr>
                        <a:t>Acelerómetro X Magnetómetro</a:t>
                      </a:r>
                      <a:endParaRPr lang="es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6339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effectLst/>
                        </a:rPr>
                        <a:t>I</a:t>
                      </a:r>
                    </a:p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NORTE</a:t>
                      </a:r>
                      <a:endParaRPr lang="es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</a:rPr>
                        <a:t>Acelerómetro X </a:t>
                      </a:r>
                      <a:r>
                        <a:rPr lang="es-ES" sz="1200" dirty="0" err="1">
                          <a:effectLst/>
                        </a:rPr>
                        <a:t>vector_J</a:t>
                      </a:r>
                      <a:endParaRPr lang="es-E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ángulo 15"/>
              <p:cNvSpPr/>
              <p:nvPr/>
            </p:nvSpPr>
            <p:spPr>
              <a:xfrm>
                <a:off x="4695996" y="3728723"/>
                <a:ext cx="2665537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𝐷𝐶𝑀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𝐿𝑂𝐶𝐴𝐿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𝐼𝑥</m:t>
                                </m:r>
                              </m:e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𝐽𝑥</m:t>
                                </m:r>
                              </m:e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𝐾𝑥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𝐼𝑦</m:t>
                                </m:r>
                              </m:e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𝐽𝑦</m:t>
                                </m:r>
                              </m:e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𝐾𝑦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𝐼𝑧</m:t>
                                </m:r>
                              </m:e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𝐽𝑧</m:t>
                                </m:r>
                              </m:e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𝐾𝑧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6" name="Rectá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996" y="3728723"/>
                <a:ext cx="2665537" cy="8712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Flecha derecha 16"/>
          <p:cNvSpPr/>
          <p:nvPr/>
        </p:nvSpPr>
        <p:spPr>
          <a:xfrm>
            <a:off x="7361533" y="3946539"/>
            <a:ext cx="760491" cy="435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ángulo 17"/>
              <p:cNvSpPr/>
              <p:nvPr/>
            </p:nvSpPr>
            <p:spPr>
              <a:xfrm>
                <a:off x="8244095" y="3691482"/>
                <a:ext cx="3176702" cy="882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𝐷𝐶𝑀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𝐺𝐿𝑂𝐵𝐴𝐿</m:t>
                          </m:r>
                        </m:sub>
                      </m:sSub>
                      <m:r>
                        <a:rPr lang="es-E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𝐼𝑥</m:t>
                                </m:r>
                              </m:e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𝐼𝑦</m:t>
                                </m:r>
                              </m:e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𝐼𝑧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𝐽𝑥</m:t>
                                </m:r>
                              </m:e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𝐽𝑦</m:t>
                                </m:r>
                              </m:e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𝐽𝑧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𝐾𝑥</m:t>
                                </m:r>
                              </m:e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𝐾𝑦</m:t>
                                </m:r>
                              </m:e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𝐾𝑧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8" name="Rectángu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4095" y="3691482"/>
                <a:ext cx="3176702" cy="8821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211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3186" y="509018"/>
            <a:ext cx="10356941" cy="811591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ES" sz="3600" b="1" dirty="0" smtClean="0">
                <a:solidFill>
                  <a:schemeClr val="accent1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3. </a:t>
            </a:r>
            <a:r>
              <a:rPr lang="es-ES" sz="3600" b="1" dirty="0">
                <a:solidFill>
                  <a:schemeClr val="accent1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TÉCNICAS DE FILTRADO Y FUSIÓN</a:t>
            </a:r>
            <a:r>
              <a:rPr lang="es-ES" sz="3600" b="1" dirty="0" smtClean="0">
                <a:solidFill>
                  <a:schemeClr val="accent1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.</a:t>
            </a:r>
            <a:endParaRPr lang="es-ES" sz="3600" b="1" dirty="0">
              <a:solidFill>
                <a:schemeClr val="accent1">
                  <a:lumMod val="50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002" y="351658"/>
            <a:ext cx="811591" cy="811591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35430" y="1163249"/>
            <a:ext cx="11391163" cy="404906"/>
          </a:xfrm>
        </p:spPr>
        <p:txBody>
          <a:bodyPr numCol="1">
            <a:normAutofit/>
          </a:bodyPr>
          <a:lstStyle/>
          <a:p>
            <a:pPr marL="45720" indent="0" defTabSz="1038225">
              <a:buNone/>
              <a:tabLst>
                <a:tab pos="4572000" algn="l"/>
              </a:tabLst>
            </a:pPr>
            <a:r>
              <a:rPr lang="es-ES" b="1" dirty="0">
                <a:solidFill>
                  <a:schemeClr val="tx1"/>
                </a:solidFill>
              </a:rPr>
              <a:t>Matriz de Rotación con giroscopio</a:t>
            </a:r>
            <a:r>
              <a:rPr lang="es-ES" b="1" dirty="0" smtClean="0">
                <a:solidFill>
                  <a:schemeClr val="tx1"/>
                </a:solidFill>
              </a:rPr>
              <a:t>..</a:t>
            </a:r>
            <a:endParaRPr lang="es-ES" b="1" dirty="0">
              <a:solidFill>
                <a:schemeClr val="tx1"/>
              </a:solidFill>
            </a:endParaRPr>
          </a:p>
        </p:txBody>
      </p:sp>
      <p:pic>
        <p:nvPicPr>
          <p:cNvPr id="14" name="Imagen 13" descr="Formula velocidad angular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640" y="2132200"/>
            <a:ext cx="7852696" cy="44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Marcador de contenido 2"/>
          <p:cNvSpPr txBox="1">
            <a:spLocks/>
          </p:cNvSpPr>
          <p:nvPr/>
        </p:nvSpPr>
        <p:spPr>
          <a:xfrm>
            <a:off x="435429" y="1625600"/>
            <a:ext cx="11391163" cy="4542971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38225">
              <a:tabLst>
                <a:tab pos="4572000" algn="l"/>
              </a:tabLst>
            </a:pPr>
            <a:r>
              <a:rPr lang="es-ES" dirty="0" smtClean="0">
                <a:solidFill>
                  <a:schemeClr val="accent5">
                    <a:lumMod val="50000"/>
                  </a:schemeClr>
                </a:solidFill>
              </a:rPr>
              <a:t>El giroscopio mide velocidad angular. Orientación dependiente del tiempo.</a:t>
            </a:r>
          </a:p>
          <a:p>
            <a:pPr defTabSz="1038225">
              <a:tabLst>
                <a:tab pos="4572000" algn="l"/>
              </a:tabLst>
            </a:pPr>
            <a:r>
              <a:rPr lang="es-ES" dirty="0" smtClean="0">
                <a:solidFill>
                  <a:schemeClr val="accent5">
                    <a:lumMod val="50000"/>
                  </a:schemeClr>
                </a:solidFill>
              </a:rPr>
              <a:t>Posición(t + </a:t>
            </a:r>
            <a:r>
              <a:rPr lang="es-ES" dirty="0" err="1" smtClean="0">
                <a:solidFill>
                  <a:schemeClr val="accent5">
                    <a:lumMod val="50000"/>
                  </a:schemeClr>
                </a:solidFill>
              </a:rPr>
              <a:t>dt</a:t>
            </a:r>
            <a:r>
              <a:rPr lang="es-ES" dirty="0" smtClean="0">
                <a:solidFill>
                  <a:schemeClr val="accent5">
                    <a:lumMod val="50000"/>
                  </a:schemeClr>
                </a:solidFill>
              </a:rPr>
              <a:t>) = Pos(t) + (</a:t>
            </a:r>
            <a:r>
              <a:rPr lang="es-ES" dirty="0" err="1" smtClean="0">
                <a:solidFill>
                  <a:schemeClr val="accent5">
                    <a:lumMod val="50000"/>
                  </a:schemeClr>
                </a:solidFill>
              </a:rPr>
              <a:t>dt</a:t>
            </a:r>
            <a:r>
              <a:rPr lang="es-ES" dirty="0" smtClean="0">
                <a:solidFill>
                  <a:schemeClr val="accent5">
                    <a:lumMod val="50000"/>
                  </a:schemeClr>
                </a:solidFill>
              </a:rPr>
              <a:t> * V)</a:t>
            </a:r>
          </a:p>
          <a:p>
            <a:pPr defTabSz="1038225">
              <a:tabLst>
                <a:tab pos="4572000" algn="l"/>
              </a:tabLst>
            </a:pPr>
            <a:r>
              <a:rPr lang="es-ES" dirty="0" smtClean="0">
                <a:solidFill>
                  <a:schemeClr val="accent5">
                    <a:lumMod val="50000"/>
                  </a:schemeClr>
                </a:solidFill>
              </a:rPr>
              <a:t>Calculando la nueva posición</a:t>
            </a:r>
            <a:br>
              <a:rPr lang="es-ES" dirty="0" smtClean="0">
                <a:solidFill>
                  <a:schemeClr val="accent5">
                    <a:lumMod val="50000"/>
                  </a:schemeClr>
                </a:solidFill>
              </a:rPr>
            </a:br>
            <a:r>
              <a:rPr lang="es-ES" dirty="0" smtClean="0">
                <a:solidFill>
                  <a:schemeClr val="accent5">
                    <a:lumMod val="50000"/>
                  </a:schemeClr>
                </a:solidFill>
              </a:rPr>
              <a:t> de los 3 vectores Montamos la DCM</a:t>
            </a:r>
          </a:p>
          <a:p>
            <a:pPr marL="45720" indent="0" defTabSz="1038225">
              <a:buNone/>
              <a:tabLst>
                <a:tab pos="4572000" algn="l"/>
              </a:tabLst>
            </a:pPr>
            <a:endParaRPr lang="es-ES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defTabSz="1038225">
              <a:tabLst>
                <a:tab pos="4572000" algn="l"/>
              </a:tabLst>
            </a:pPr>
            <a:endParaRPr lang="es-ES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defTabSz="1038225">
              <a:tabLst>
                <a:tab pos="4572000" algn="l"/>
              </a:tabLst>
            </a:pPr>
            <a:endParaRPr lang="es-E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67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Formula velocidad angular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405" y="2095863"/>
            <a:ext cx="7868210" cy="450406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3186" y="509018"/>
            <a:ext cx="10356941" cy="811591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ES" sz="3600" b="1" dirty="0" smtClean="0">
                <a:solidFill>
                  <a:schemeClr val="accent1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3. </a:t>
            </a:r>
            <a:r>
              <a:rPr lang="es-ES" sz="3600" b="1" dirty="0">
                <a:solidFill>
                  <a:schemeClr val="accent1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TÉCNICAS DE FILTRADO Y FUSIÓN</a:t>
            </a:r>
            <a:r>
              <a:rPr lang="es-ES" sz="3600" b="1" dirty="0" smtClean="0">
                <a:solidFill>
                  <a:schemeClr val="accent1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.</a:t>
            </a:r>
            <a:endParaRPr lang="es-ES" sz="3600" b="1" dirty="0">
              <a:solidFill>
                <a:schemeClr val="accent1">
                  <a:lumMod val="50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5002" y="351658"/>
            <a:ext cx="811591" cy="811591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35430" y="1163249"/>
            <a:ext cx="11391163" cy="404906"/>
          </a:xfrm>
        </p:spPr>
        <p:txBody>
          <a:bodyPr numCol="1">
            <a:normAutofit/>
          </a:bodyPr>
          <a:lstStyle/>
          <a:p>
            <a:pPr marL="45720" indent="0" defTabSz="1038225">
              <a:buNone/>
              <a:tabLst>
                <a:tab pos="4572000" algn="l"/>
              </a:tabLst>
            </a:pPr>
            <a:r>
              <a:rPr lang="es-ES" b="1" dirty="0">
                <a:solidFill>
                  <a:schemeClr val="tx1"/>
                </a:solidFill>
              </a:rPr>
              <a:t>Velocidad Angular a partir del acelerómetro y </a:t>
            </a:r>
            <a:r>
              <a:rPr lang="es-ES" b="1" dirty="0" smtClean="0">
                <a:solidFill>
                  <a:schemeClr val="tx1"/>
                </a:solidFill>
              </a:rPr>
              <a:t>magnetómetro.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12" name="Marcador de contenido 2"/>
          <p:cNvSpPr txBox="1">
            <a:spLocks/>
          </p:cNvSpPr>
          <p:nvPr/>
        </p:nvSpPr>
        <p:spPr>
          <a:xfrm>
            <a:off x="435429" y="1625600"/>
            <a:ext cx="11391163" cy="4542971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38225">
              <a:tabLst>
                <a:tab pos="4572000" algn="l"/>
              </a:tabLst>
            </a:pPr>
            <a:r>
              <a:rPr lang="es-ES" dirty="0" smtClean="0">
                <a:solidFill>
                  <a:schemeClr val="accent5">
                    <a:lumMod val="50000"/>
                  </a:schemeClr>
                </a:solidFill>
              </a:rPr>
              <a:t> Calculo a la inversa que con giroscopio.</a:t>
            </a:r>
          </a:p>
          <a:p>
            <a:pPr defTabSz="1038225">
              <a:tabLst>
                <a:tab pos="4572000" algn="l"/>
              </a:tabLst>
            </a:pPr>
            <a:r>
              <a:rPr lang="es-ES" dirty="0" smtClean="0">
                <a:solidFill>
                  <a:schemeClr val="accent5">
                    <a:lumMod val="50000"/>
                  </a:schemeClr>
                </a:solidFill>
              </a:rPr>
              <a:t>IMPORTANTE, calculada la w de un solo </a:t>
            </a:r>
            <a:br>
              <a:rPr lang="es-ES" dirty="0" smtClean="0">
                <a:solidFill>
                  <a:schemeClr val="accent5">
                    <a:lumMod val="50000"/>
                  </a:schemeClr>
                </a:solidFill>
              </a:rPr>
            </a:br>
            <a:r>
              <a:rPr lang="es-ES" dirty="0" smtClean="0">
                <a:solidFill>
                  <a:schemeClr val="accent5">
                    <a:lumMod val="50000"/>
                  </a:schemeClr>
                </a:solidFill>
              </a:rPr>
              <a:t>vector, es igual para los 3.</a:t>
            </a:r>
          </a:p>
          <a:p>
            <a:pPr marL="45720" indent="0" defTabSz="1038225">
              <a:buNone/>
              <a:tabLst>
                <a:tab pos="4572000" algn="l"/>
              </a:tabLst>
            </a:pPr>
            <a:endParaRPr lang="es-ES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defTabSz="1038225">
              <a:tabLst>
                <a:tab pos="4572000" algn="l"/>
              </a:tabLst>
            </a:pPr>
            <a:endParaRPr lang="es-ES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defTabSz="1038225">
              <a:tabLst>
                <a:tab pos="4572000" algn="l"/>
              </a:tabLst>
            </a:pPr>
            <a:endParaRPr lang="es-E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15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3186" y="509018"/>
            <a:ext cx="10356941" cy="811591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ES" sz="3600" b="1" dirty="0" smtClean="0">
                <a:solidFill>
                  <a:schemeClr val="accent1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3. </a:t>
            </a:r>
            <a:r>
              <a:rPr lang="es-ES" sz="3600" b="1" dirty="0">
                <a:solidFill>
                  <a:schemeClr val="accent1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TÉCNICAS DE FILTRADO Y FUSIÓN</a:t>
            </a:r>
            <a:r>
              <a:rPr lang="es-ES" sz="3600" b="1" dirty="0" smtClean="0">
                <a:solidFill>
                  <a:schemeClr val="accent1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.</a:t>
            </a:r>
            <a:endParaRPr lang="es-ES" sz="3600" b="1" dirty="0">
              <a:solidFill>
                <a:schemeClr val="accent1">
                  <a:lumMod val="50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002" y="351658"/>
            <a:ext cx="811591" cy="811591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35430" y="1163249"/>
            <a:ext cx="11391163" cy="404906"/>
          </a:xfrm>
        </p:spPr>
        <p:txBody>
          <a:bodyPr numCol="1">
            <a:normAutofit/>
          </a:bodyPr>
          <a:lstStyle/>
          <a:p>
            <a:pPr marL="45720" indent="0" defTabSz="1038225">
              <a:buNone/>
              <a:tabLst>
                <a:tab pos="4572000" algn="l"/>
              </a:tabLst>
            </a:pPr>
            <a:r>
              <a:rPr lang="es-ES" b="1" dirty="0" smtClean="0">
                <a:solidFill>
                  <a:schemeClr val="tx1"/>
                </a:solidFill>
              </a:rPr>
              <a:t>Fusión y Filtro complementario.</a:t>
            </a:r>
          </a:p>
          <a:p>
            <a:pPr marL="45720" indent="0" defTabSz="1038225">
              <a:buNone/>
              <a:tabLst>
                <a:tab pos="4572000" algn="l"/>
              </a:tabLst>
            </a:pP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12" name="Marcador de contenido 2"/>
          <p:cNvSpPr txBox="1">
            <a:spLocks/>
          </p:cNvSpPr>
          <p:nvPr/>
        </p:nvSpPr>
        <p:spPr>
          <a:xfrm>
            <a:off x="529559" y="2222386"/>
            <a:ext cx="11391163" cy="2045447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38225">
              <a:tabLst>
                <a:tab pos="4572000" algn="l"/>
              </a:tabLst>
            </a:pPr>
            <a:r>
              <a:rPr lang="es-ES" dirty="0" smtClean="0">
                <a:solidFill>
                  <a:schemeClr val="accent5">
                    <a:lumMod val="50000"/>
                  </a:schemeClr>
                </a:solidFill>
              </a:rPr>
              <a:t> 3 medidas en mismas magnitud para cada sensor ( Velocidad Angular)</a:t>
            </a:r>
          </a:p>
          <a:p>
            <a:pPr defTabSz="1038225">
              <a:tabLst>
                <a:tab pos="4572000" algn="l"/>
              </a:tabLst>
            </a:pPr>
            <a:r>
              <a:rPr lang="es-ES" dirty="0" smtClean="0">
                <a:solidFill>
                  <a:schemeClr val="accent5">
                    <a:lumMod val="50000"/>
                  </a:schemeClr>
                </a:solidFill>
              </a:rPr>
              <a:t> Cada medida mismo Peso? No</a:t>
            </a:r>
          </a:p>
          <a:p>
            <a:pPr defTabSz="1038225">
              <a:tabLst>
                <a:tab pos="4572000" algn="l"/>
              </a:tabLst>
            </a:pPr>
            <a:r>
              <a:rPr lang="es-ES" dirty="0" smtClean="0">
                <a:solidFill>
                  <a:schemeClr val="accent5">
                    <a:lumMod val="50000"/>
                  </a:schemeClr>
                </a:solidFill>
              </a:rPr>
              <a:t>Posible ampliación (Peso dinámico), conocimiento del dominio.</a:t>
            </a:r>
          </a:p>
          <a:p>
            <a:pPr marL="45720" indent="0" defTabSz="1038225">
              <a:buNone/>
              <a:tabLst>
                <a:tab pos="4572000" algn="l"/>
              </a:tabLst>
            </a:pPr>
            <a:endParaRPr lang="es-ES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defTabSz="1038225">
              <a:tabLst>
                <a:tab pos="4572000" algn="l"/>
              </a:tabLst>
            </a:pPr>
            <a:endParaRPr lang="es-ES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defTabSz="1038225">
              <a:tabLst>
                <a:tab pos="4572000" algn="l"/>
              </a:tabLst>
            </a:pPr>
            <a:endParaRPr lang="es-ES" dirty="0">
              <a:solidFill>
                <a:schemeClr val="accent5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/>
              <p:cNvSpPr/>
              <p:nvPr/>
            </p:nvSpPr>
            <p:spPr>
              <a:xfrm>
                <a:off x="2656148" y="5549484"/>
                <a:ext cx="6949723" cy="676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s-ES" i="0">
                                  <a:latin typeface="Cambria Math" panose="02040503050406030204" pitchFamily="18" charset="0"/>
                                </a:rPr>
                                <m:t>edida</m:t>
                              </m:r>
                              <m:r>
                                <m:rPr>
                                  <m:lit/>
                                </m:rPr>
                                <a:rPr lang="es-ES" i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s-ES" i="0">
                                  <a:latin typeface="Cambria Math" panose="02040503050406030204" pitchFamily="18" charset="0"/>
                                </a:rPr>
                                <m:t>1 ∗ </m:t>
                              </m:r>
                              <m:r>
                                <m:rPr>
                                  <m:sty m:val="p"/>
                                </m:rPr>
                                <a:rPr lang="es-ES" i="0">
                                  <a:latin typeface="Cambria Math" panose="02040503050406030204" pitchFamily="18" charset="0"/>
                                </a:rPr>
                                <m:t>peso</m:t>
                              </m:r>
                              <m:r>
                                <a:rPr lang="es-ES" i="0">
                                  <a:latin typeface="Cambria Math" panose="02040503050406030204" pitchFamily="18" charset="0"/>
                                </a:rPr>
                                <m:t>1) + (</m:t>
                              </m:r>
                              <m:r>
                                <m:rPr>
                                  <m:sty m:val="p"/>
                                </m:rPr>
                                <a:rPr lang="es-ES" i="0">
                                  <a:latin typeface="Cambria Math" panose="02040503050406030204" pitchFamily="18" charset="0"/>
                                </a:rPr>
                                <m:t>Medida</m:t>
                              </m:r>
                              <m:r>
                                <m:rPr>
                                  <m:lit/>
                                </m:rPr>
                                <a:rPr lang="es-ES" i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s-ES" i="0">
                                  <a:latin typeface="Cambria Math" panose="02040503050406030204" pitchFamily="18" charset="0"/>
                                </a:rPr>
                                <m:t>2 ∗ </m:t>
                              </m:r>
                              <m:r>
                                <m:rPr>
                                  <m:sty m:val="p"/>
                                </m:rPr>
                                <a:rPr lang="es-ES" i="0">
                                  <a:latin typeface="Cambria Math" panose="02040503050406030204" pitchFamily="18" charset="0"/>
                                </a:rPr>
                                <m:t>peso</m:t>
                              </m:r>
                              <m:r>
                                <a:rPr lang="es-ES" i="0">
                                  <a:latin typeface="Cambria Math" panose="02040503050406030204" pitchFamily="18" charset="0"/>
                                </a:rPr>
                                <m:t>2) + (</m:t>
                              </m:r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ES" i="0">
                                      <a:latin typeface="Cambria Math" panose="02040503050406030204" pitchFamily="18" charset="0"/>
                                    </a:rPr>
                                    <m:t>Medida</m:t>
                                  </m:r>
                                </m:e>
                                <m:sub>
                                  <m:r>
                                    <a:rPr lang="es-ES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s-ES" i="0">
                                  <a:latin typeface="Cambria Math" panose="02040503050406030204" pitchFamily="18" charset="0"/>
                                </a:rPr>
                                <m:t>∗ </m:t>
                              </m:r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ES" i="0">
                                      <a:latin typeface="Cambria Math" panose="02040503050406030204" pitchFamily="18" charset="0"/>
                                    </a:rPr>
                                    <m:t>peso</m:t>
                                  </m:r>
                                </m:e>
                                <m:sub>
                                  <m:r>
                                    <a:rPr lang="es-ES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𝑝𝑒𝑠𝑜</m:t>
                          </m:r>
                          <m:r>
                            <a:rPr lang="es-ES" i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𝑝𝑒𝑠𝑜</m:t>
                          </m:r>
                          <m:r>
                            <a:rPr lang="es-ES" i="0">
                              <a:latin typeface="Cambria Math" panose="02040503050406030204" pitchFamily="18" charset="0"/>
                            </a:rPr>
                            <m:t>2+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𝑝𝑒𝑠𝑜</m:t>
                          </m:r>
                          <m:r>
                            <a:rPr lang="es-ES" i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5" name="Rectá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6148" y="5549484"/>
                <a:ext cx="6949723" cy="6765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663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3186" y="509018"/>
            <a:ext cx="10356941" cy="811591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ES" sz="3600" b="1" dirty="0" smtClean="0">
                <a:solidFill>
                  <a:schemeClr val="accent1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3. </a:t>
            </a:r>
            <a:r>
              <a:rPr lang="es-ES" sz="3600" b="1" dirty="0">
                <a:solidFill>
                  <a:schemeClr val="accent1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TÉCNICAS DE FILTRADO Y FUSIÓN</a:t>
            </a:r>
            <a:r>
              <a:rPr lang="es-ES" sz="3600" b="1" dirty="0" smtClean="0">
                <a:solidFill>
                  <a:schemeClr val="accent1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.</a:t>
            </a:r>
            <a:endParaRPr lang="es-ES" sz="3600" b="1" dirty="0">
              <a:solidFill>
                <a:schemeClr val="accent1">
                  <a:lumMod val="50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002" y="351658"/>
            <a:ext cx="811591" cy="811591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35430" y="1163249"/>
            <a:ext cx="11391163" cy="404906"/>
          </a:xfrm>
        </p:spPr>
        <p:txBody>
          <a:bodyPr numCol="1">
            <a:normAutofit/>
          </a:bodyPr>
          <a:lstStyle/>
          <a:p>
            <a:pPr marL="45720" indent="0" defTabSz="1038225">
              <a:buNone/>
              <a:tabLst>
                <a:tab pos="4572000" algn="l"/>
              </a:tabLst>
            </a:pPr>
            <a:r>
              <a:rPr lang="es-ES" b="1" dirty="0" smtClean="0">
                <a:solidFill>
                  <a:schemeClr val="tx1"/>
                </a:solidFill>
              </a:rPr>
              <a:t>Corrección de Ortogonalidad.</a:t>
            </a:r>
          </a:p>
          <a:p>
            <a:pPr marL="45720" indent="0" defTabSz="1038225">
              <a:buNone/>
              <a:tabLst>
                <a:tab pos="4572000" algn="l"/>
              </a:tabLst>
            </a:pPr>
            <a:endParaRPr lang="es-ES" b="1" dirty="0">
              <a:solidFill>
                <a:schemeClr val="tx1"/>
              </a:solidFill>
            </a:endParaRPr>
          </a:p>
        </p:txBody>
      </p:sp>
      <p:pic>
        <p:nvPicPr>
          <p:cNvPr id="7" name="Imagen 6" descr="Formula correccion de ortogonalidad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31" y="1675001"/>
            <a:ext cx="4217252" cy="2685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 descr="Formula correccion de ortogonalidad 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135" y="1675001"/>
            <a:ext cx="3736867" cy="2719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ángulo 5"/>
          <p:cNvSpPr/>
          <p:nvPr/>
        </p:nvSpPr>
        <p:spPr>
          <a:xfrm>
            <a:off x="-130591" y="4373123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pPr marL="540385" marR="3149600" indent="269875" algn="just">
              <a:lnSpc>
                <a:spcPct val="150000"/>
              </a:lnSpc>
              <a:spcAft>
                <a:spcPts val="800"/>
              </a:spcAft>
            </a:pPr>
            <a:r>
              <a:rPr lang="es-E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error   = (I. K) /2</a:t>
            </a:r>
            <a:endParaRPr lang="es-E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40385" marR="3149600" indent="269875" algn="just">
              <a:lnSpc>
                <a:spcPct val="150000"/>
              </a:lnSpc>
              <a:spcAft>
                <a:spcPts val="80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I1  = I- (K . error)</a:t>
            </a:r>
            <a:endParaRPr lang="es-E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40385" marR="3149600" indent="269875" algn="just">
              <a:lnSpc>
                <a:spcPct val="150000"/>
              </a:lnSpc>
              <a:spcAft>
                <a:spcPts val="80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K1 = K – (I . error)</a:t>
            </a:r>
            <a:endParaRPr lang="es-E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40385" marR="3149600" indent="269875" algn="just">
              <a:lnSpc>
                <a:spcPct val="150000"/>
              </a:lnSpc>
              <a:spcAft>
                <a:spcPts val="80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J1 = K1  X I1 </a:t>
            </a:r>
            <a:endParaRPr lang="es-ES" dirty="0"/>
          </a:p>
        </p:txBody>
      </p:sp>
      <p:sp>
        <p:nvSpPr>
          <p:cNvPr id="10" name="Marcador de contenido 2"/>
          <p:cNvSpPr txBox="1">
            <a:spLocks/>
          </p:cNvSpPr>
          <p:nvPr/>
        </p:nvSpPr>
        <p:spPr>
          <a:xfrm>
            <a:off x="3995225" y="5008098"/>
            <a:ext cx="7831368" cy="1307306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38225">
              <a:tabLst>
                <a:tab pos="4572000" algn="l"/>
              </a:tabLst>
            </a:pPr>
            <a:r>
              <a:rPr lang="es-ES" dirty="0" smtClean="0">
                <a:solidFill>
                  <a:schemeClr val="accent5">
                    <a:lumMod val="50000"/>
                  </a:schemeClr>
                </a:solidFill>
              </a:rPr>
              <a:t>Regla del triple producto </a:t>
            </a:r>
            <a:r>
              <a:rPr lang="es-ES" smtClean="0">
                <a:solidFill>
                  <a:schemeClr val="accent5">
                    <a:lumMod val="50000"/>
                  </a:schemeClr>
                </a:solidFill>
              </a:rPr>
              <a:t>y basándose </a:t>
            </a:r>
            <a:r>
              <a:rPr lang="es-ES" dirty="0" smtClean="0">
                <a:solidFill>
                  <a:schemeClr val="accent5">
                    <a:lumMod val="50000"/>
                  </a:schemeClr>
                </a:solidFill>
              </a:rPr>
              <a:t>en que los vectores son unitarios, se pueden simplificar los cálculos hasta el algoritmo de la izquierda</a:t>
            </a:r>
          </a:p>
          <a:p>
            <a:pPr marL="45720" indent="0" defTabSz="1038225">
              <a:buNone/>
              <a:tabLst>
                <a:tab pos="4572000" algn="l"/>
              </a:tabLst>
            </a:pPr>
            <a:endParaRPr lang="es-ES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defTabSz="1038225">
              <a:tabLst>
                <a:tab pos="4572000" algn="l"/>
              </a:tabLst>
            </a:pPr>
            <a:endParaRPr lang="es-ES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defTabSz="1038225">
              <a:tabLst>
                <a:tab pos="4572000" algn="l"/>
              </a:tabLst>
            </a:pPr>
            <a:endParaRPr lang="es-E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28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3186" y="509018"/>
            <a:ext cx="10356941" cy="811591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ES" sz="3600" b="1" dirty="0">
                <a:solidFill>
                  <a:schemeClr val="accent1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4</a:t>
            </a:r>
            <a:r>
              <a:rPr lang="es-ES" sz="3600" b="1" dirty="0" smtClean="0">
                <a:solidFill>
                  <a:schemeClr val="accent1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. </a:t>
            </a:r>
            <a:r>
              <a:rPr lang="es-ES" sz="3600" b="1" dirty="0">
                <a:solidFill>
                  <a:schemeClr val="accent1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REDES DE COMUNICACIÓN.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002" y="351658"/>
            <a:ext cx="811591" cy="811591"/>
          </a:xfrm>
          <a:prstGeom prst="rect">
            <a:avLst/>
          </a:prstGeom>
        </p:spPr>
      </p:pic>
      <p:sp>
        <p:nvSpPr>
          <p:cNvPr id="9" name="Marcador de contenido 2"/>
          <p:cNvSpPr>
            <a:spLocks noGrp="1"/>
          </p:cNvSpPr>
          <p:nvPr>
            <p:ph idx="1"/>
          </p:nvPr>
        </p:nvSpPr>
        <p:spPr>
          <a:xfrm>
            <a:off x="299436" y="1472365"/>
            <a:ext cx="10131425" cy="5132828"/>
          </a:xfrm>
        </p:spPr>
        <p:txBody>
          <a:bodyPr anchor="t"/>
          <a:lstStyle/>
          <a:p>
            <a:r>
              <a:rPr lang="es-ES" b="1" dirty="0" smtClean="0"/>
              <a:t>Sensores‐&gt;Arduino. </a:t>
            </a:r>
            <a:r>
              <a:rPr lang="es-ES" sz="1400" i="1" dirty="0" smtClean="0"/>
              <a:t>(I2C Software)</a:t>
            </a:r>
          </a:p>
          <a:p>
            <a:pPr marL="0" indent="0">
              <a:buNone/>
            </a:pPr>
            <a:endParaRPr lang="es-ES" b="1" dirty="0" smtClean="0"/>
          </a:p>
          <a:p>
            <a:r>
              <a:rPr lang="es-ES" b="1" dirty="0"/>
              <a:t>Nodos‐Esclavos‐&gt;</a:t>
            </a:r>
            <a:r>
              <a:rPr lang="es-ES" b="1" dirty="0" smtClean="0"/>
              <a:t>Nodo‐Maestro </a:t>
            </a:r>
            <a:r>
              <a:rPr lang="es-ES" sz="1400" i="1" dirty="0" smtClean="0"/>
              <a:t>(I2C Hardware)</a:t>
            </a:r>
          </a:p>
          <a:p>
            <a:endParaRPr lang="es-ES" b="1" dirty="0" smtClean="0"/>
          </a:p>
          <a:p>
            <a:r>
              <a:rPr lang="es-ES" b="1" dirty="0" smtClean="0"/>
              <a:t>Maestro‐PC</a:t>
            </a:r>
            <a:r>
              <a:rPr lang="es-ES" sz="1400" b="1" i="1" dirty="0" smtClean="0"/>
              <a:t> </a:t>
            </a:r>
            <a:r>
              <a:rPr lang="es-ES" sz="1400" i="1" dirty="0" smtClean="0"/>
              <a:t>(Puerto Serie o Bluetooth)</a:t>
            </a:r>
            <a:endParaRPr lang="es-ES" i="1" dirty="0" smtClean="0"/>
          </a:p>
          <a:p>
            <a:endParaRPr lang="es-ES" i="1" dirty="0"/>
          </a:p>
          <a:p>
            <a:r>
              <a:rPr lang="es-ES" b="1" dirty="0"/>
              <a:t>Aplicación de prueba: </a:t>
            </a:r>
            <a:r>
              <a:rPr lang="es-ES" b="1" dirty="0">
                <a:solidFill>
                  <a:srgbClr val="00B0F0"/>
                </a:solidFill>
              </a:rPr>
              <a:t>Esqueleto.py.</a:t>
            </a:r>
          </a:p>
        </p:txBody>
      </p:sp>
    </p:spTree>
    <p:extLst>
      <p:ext uri="{BB962C8B-B14F-4D97-AF65-F5344CB8AC3E}">
        <p14:creationId xmlns:p14="http://schemas.microsoft.com/office/powerpoint/2010/main" val="59969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5344" y="279638"/>
            <a:ext cx="10131425" cy="829495"/>
          </a:xfrm>
        </p:spPr>
        <p:txBody>
          <a:bodyPr>
            <a:normAutofit/>
          </a:bodyPr>
          <a:lstStyle/>
          <a:p>
            <a:r>
              <a:rPr lang="es-ES" sz="4400" b="1" dirty="0"/>
              <a:t>ELEMENTOS ADICIONALES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15345" y="1764407"/>
            <a:ext cx="10131425" cy="1738648"/>
          </a:xfrm>
        </p:spPr>
        <p:txBody>
          <a:bodyPr numCol="2" anchor="t"/>
          <a:lstStyle/>
          <a:p>
            <a:r>
              <a:rPr lang="es-ES" b="1" dirty="0"/>
              <a:t>Hardware:</a:t>
            </a:r>
            <a:endParaRPr lang="es-ES" b="1" dirty="0" smtClean="0"/>
          </a:p>
          <a:p>
            <a:pPr lvl="1"/>
            <a:r>
              <a:rPr lang="es-ES" dirty="0" smtClean="0"/>
              <a:t>Circuito </a:t>
            </a:r>
            <a:r>
              <a:rPr lang="es-ES" dirty="0"/>
              <a:t>Impreso (PCB</a:t>
            </a:r>
            <a:r>
              <a:rPr lang="es-ES" dirty="0" smtClean="0"/>
              <a:t>).</a:t>
            </a:r>
          </a:p>
          <a:p>
            <a:pPr lvl="1"/>
            <a:r>
              <a:rPr lang="es-ES" dirty="0"/>
              <a:t>Cableado</a:t>
            </a:r>
            <a:r>
              <a:rPr lang="es-ES" dirty="0" smtClean="0"/>
              <a:t>.</a:t>
            </a:r>
          </a:p>
          <a:p>
            <a:pPr lvl="1"/>
            <a:r>
              <a:rPr lang="es-ES" dirty="0" smtClean="0"/>
              <a:t>Fijaciones.</a:t>
            </a:r>
          </a:p>
          <a:p>
            <a:r>
              <a:rPr lang="es-ES" b="1" dirty="0"/>
              <a:t>Software</a:t>
            </a:r>
            <a:r>
              <a:rPr lang="es-ES" b="1" dirty="0" smtClean="0"/>
              <a:t>:</a:t>
            </a:r>
          </a:p>
          <a:p>
            <a:pPr lvl="1"/>
            <a:r>
              <a:rPr lang="es-ES" dirty="0"/>
              <a:t>Configuración del entorno de </a:t>
            </a:r>
            <a:r>
              <a:rPr lang="es-ES" dirty="0" smtClean="0"/>
              <a:t>desarrollo.</a:t>
            </a:r>
          </a:p>
          <a:p>
            <a:pPr lvl="1"/>
            <a:r>
              <a:rPr lang="es-ES" dirty="0" smtClean="0"/>
              <a:t>Sistema de control de versiones </a:t>
            </a:r>
            <a:r>
              <a:rPr lang="es-ES" dirty="0" err="1" smtClean="0"/>
              <a:t>SubVersion</a:t>
            </a:r>
            <a:r>
              <a:rPr lang="es-ES" dirty="0" smtClean="0"/>
              <a:t> (SVN)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004" y="5379791"/>
            <a:ext cx="1225402" cy="12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62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3186" y="509018"/>
            <a:ext cx="10356941" cy="811591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ES" sz="4400" b="1" dirty="0" smtClean="0">
                <a:solidFill>
                  <a:schemeClr val="accent1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Objetivo</a:t>
            </a:r>
            <a:endParaRPr lang="es-ES" sz="4400" b="1" dirty="0">
              <a:solidFill>
                <a:schemeClr val="accent1">
                  <a:lumMod val="50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084" y="3854831"/>
            <a:ext cx="6391678" cy="2663199"/>
          </a:xfr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5002" y="351658"/>
            <a:ext cx="811591" cy="811591"/>
          </a:xfrm>
          <a:prstGeom prst="rect">
            <a:avLst/>
          </a:prstGeom>
        </p:spPr>
      </p:pic>
      <p:sp>
        <p:nvSpPr>
          <p:cNvPr id="6" name="CuadroTexto 5"/>
          <p:cNvSpPr txBox="1">
            <a:spLocks/>
          </p:cNvSpPr>
          <p:nvPr/>
        </p:nvSpPr>
        <p:spPr>
          <a:xfrm>
            <a:off x="1236077" y="2165350"/>
            <a:ext cx="9681692" cy="212365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b="1" dirty="0" smtClean="0">
                <a:solidFill>
                  <a:schemeClr val="accent5">
                    <a:lumMod val="50000"/>
                  </a:schemeClr>
                </a:solidFill>
              </a:rPr>
              <a:t>Rápido (&gt;24Hz). </a:t>
            </a:r>
            <a:br>
              <a:rPr lang="es-ES" sz="2800" b="1" dirty="0" smtClean="0">
                <a:solidFill>
                  <a:schemeClr val="accent5">
                    <a:lumMod val="50000"/>
                  </a:schemeClr>
                </a:solidFill>
              </a:rPr>
            </a:br>
            <a:r>
              <a:rPr lang="es-ES" b="1" i="1" dirty="0" smtClean="0"/>
              <a:t>persistencia retiniana</a:t>
            </a:r>
            <a:endParaRPr lang="es-ES" b="1" i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b="1" dirty="0" smtClean="0">
                <a:solidFill>
                  <a:schemeClr val="accent5">
                    <a:lumMod val="50000"/>
                  </a:schemeClr>
                </a:solidFill>
              </a:rPr>
              <a:t>Barato (&lt;100€).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 marL="1262063" indent="-361950">
              <a:buFont typeface="Arial" panose="020B0604020202020204" pitchFamily="34" charset="0"/>
              <a:buChar char="•"/>
            </a:pPr>
            <a:r>
              <a:rPr lang="es-ES" sz="2800" b="1" dirty="0" smtClean="0">
                <a:solidFill>
                  <a:schemeClr val="accent5">
                    <a:lumMod val="50000"/>
                  </a:schemeClr>
                </a:solidFill>
              </a:rPr>
              <a:t>Modular.</a:t>
            </a:r>
          </a:p>
          <a:p>
            <a:pPr marL="900113"/>
            <a:endParaRPr lang="es-ES" sz="28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1262063" indent="-361950">
              <a:buFont typeface="Arial" panose="020B0604020202020204" pitchFamily="34" charset="0"/>
              <a:buChar char="•"/>
            </a:pPr>
            <a:r>
              <a:rPr lang="es-ES" sz="2800" b="1" dirty="0" smtClean="0">
                <a:solidFill>
                  <a:schemeClr val="accent5">
                    <a:lumMod val="50000"/>
                  </a:schemeClr>
                </a:solidFill>
              </a:rPr>
              <a:t>Desacoplado.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313186" y="1367754"/>
            <a:ext cx="11527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accent5">
                    <a:lumMod val="50000"/>
                  </a:schemeClr>
                </a:solidFill>
              </a:rPr>
              <a:t>Periférico capaz de </a:t>
            </a:r>
            <a:r>
              <a:rPr lang="es-ES" sz="2000" b="1" dirty="0" smtClean="0">
                <a:solidFill>
                  <a:schemeClr val="accent5">
                    <a:lumMod val="50000"/>
                  </a:schemeClr>
                </a:solidFill>
              </a:rPr>
              <a:t>calcular y transmitir </a:t>
            </a:r>
            <a:r>
              <a:rPr lang="es-ES" sz="2000" b="1" dirty="0">
                <a:solidFill>
                  <a:schemeClr val="accent5">
                    <a:lumMod val="50000"/>
                  </a:schemeClr>
                </a:solidFill>
              </a:rPr>
              <a:t>orientaciones de un cuerpo </a:t>
            </a:r>
            <a:r>
              <a:rPr lang="es-ES" sz="2000" b="1" dirty="0" smtClean="0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es-ES" sz="2000" b="1" i="1" dirty="0">
                <a:solidFill>
                  <a:schemeClr val="accent5">
                    <a:lumMod val="50000"/>
                  </a:schemeClr>
                </a:solidFill>
              </a:rPr>
              <a:t>H</a:t>
            </a:r>
            <a:r>
              <a:rPr lang="es-ES" sz="2000" b="1" i="1" dirty="0" smtClean="0">
                <a:solidFill>
                  <a:schemeClr val="accent5">
                    <a:lumMod val="50000"/>
                  </a:schemeClr>
                </a:solidFill>
              </a:rPr>
              <a:t>umano</a:t>
            </a:r>
            <a:r>
              <a:rPr lang="es-ES" sz="2000" b="1" i="1" dirty="0">
                <a:solidFill>
                  <a:schemeClr val="accent5">
                    <a:lumMod val="50000"/>
                  </a:schemeClr>
                </a:solidFill>
              </a:rPr>
              <a:t>, animal, </a:t>
            </a:r>
            <a:r>
              <a:rPr lang="es-ES" sz="2000" b="1" i="1" dirty="0" smtClean="0">
                <a:solidFill>
                  <a:schemeClr val="accent5">
                    <a:lumMod val="50000"/>
                  </a:schemeClr>
                </a:solidFill>
              </a:rPr>
              <a:t>excavadora…</a:t>
            </a:r>
            <a:r>
              <a:rPr lang="es-ES" sz="2000" b="1" dirty="0" smtClean="0">
                <a:solidFill>
                  <a:schemeClr val="accent5">
                    <a:lumMod val="50000"/>
                  </a:schemeClr>
                </a:solidFill>
              </a:rPr>
              <a:t>).</a:t>
            </a:r>
            <a:endParaRPr lang="es-ES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8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3186" y="509018"/>
            <a:ext cx="10356941" cy="811591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ES" sz="4400" b="1" dirty="0" smtClean="0">
                <a:solidFill>
                  <a:schemeClr val="accent1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Motivación</a:t>
            </a:r>
            <a:endParaRPr lang="es-ES" sz="4400" b="1" dirty="0">
              <a:solidFill>
                <a:schemeClr val="accent1">
                  <a:lumMod val="50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002" y="351658"/>
            <a:ext cx="811591" cy="811591"/>
          </a:xfrm>
          <a:prstGeom prst="rect">
            <a:avLst/>
          </a:prstGeom>
        </p:spPr>
      </p:pic>
      <p:sp>
        <p:nvSpPr>
          <p:cNvPr id="6" name="CuadroTexto 5"/>
          <p:cNvSpPr txBox="1">
            <a:spLocks/>
          </p:cNvSpPr>
          <p:nvPr/>
        </p:nvSpPr>
        <p:spPr>
          <a:xfrm>
            <a:off x="313186" y="1584779"/>
            <a:ext cx="9681692" cy="332398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dirty="0" smtClean="0">
                <a:solidFill>
                  <a:schemeClr val="accent5">
                    <a:lumMod val="50000"/>
                  </a:schemeClr>
                </a:solidFill>
              </a:rPr>
              <a:t>Interés en el mundo de los Drones.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dirty="0" smtClean="0">
                <a:solidFill>
                  <a:schemeClr val="accent5">
                    <a:lumMod val="50000"/>
                  </a:schemeClr>
                </a:solidFill>
              </a:rPr>
              <a:t>Adquisición de</a:t>
            </a:r>
          </a:p>
          <a:p>
            <a:r>
              <a:rPr lang="es-ES" sz="24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sz="2400" b="1" dirty="0" smtClean="0">
                <a:solidFill>
                  <a:schemeClr val="accent5">
                    <a:lumMod val="50000"/>
                  </a:schemeClr>
                </a:solidFill>
              </a:rPr>
              <a:t>     conocimiento.</a:t>
            </a:r>
          </a:p>
          <a:p>
            <a:endParaRPr lang="es-ES" sz="24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es-ES" sz="24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dirty="0" smtClean="0">
                <a:solidFill>
                  <a:schemeClr val="accent5">
                    <a:lumMod val="50000"/>
                  </a:schemeClr>
                </a:solidFill>
              </a:rPr>
              <a:t>Puesta en practica.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943" y="2312678"/>
            <a:ext cx="7719649" cy="4162952"/>
          </a:xfrm>
        </p:spPr>
      </p:pic>
    </p:spTree>
    <p:extLst>
      <p:ext uri="{BB962C8B-B14F-4D97-AF65-F5344CB8AC3E}">
        <p14:creationId xmlns:p14="http://schemas.microsoft.com/office/powerpoint/2010/main" val="112286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3186" y="509018"/>
            <a:ext cx="10356941" cy="811591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ES" sz="4400" b="1" dirty="0" smtClean="0">
                <a:solidFill>
                  <a:schemeClr val="accent1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Metodología.</a:t>
            </a:r>
            <a:endParaRPr lang="es-ES" sz="4400" b="1" dirty="0">
              <a:solidFill>
                <a:schemeClr val="accent1">
                  <a:lumMod val="50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002" y="351658"/>
            <a:ext cx="811591" cy="811591"/>
          </a:xfrm>
          <a:prstGeom prst="rect">
            <a:avLst/>
          </a:prstGeom>
        </p:spPr>
      </p:pic>
      <p:sp>
        <p:nvSpPr>
          <p:cNvPr id="6" name="CuadroTexto 5"/>
          <p:cNvSpPr txBox="1">
            <a:spLocks/>
          </p:cNvSpPr>
          <p:nvPr/>
        </p:nvSpPr>
        <p:spPr>
          <a:xfrm>
            <a:off x="443815" y="1541236"/>
            <a:ext cx="9681692" cy="378565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dirty="0" smtClean="0">
                <a:solidFill>
                  <a:schemeClr val="accent5">
                    <a:lumMod val="50000"/>
                  </a:schemeClr>
                </a:solidFill>
              </a:rPr>
              <a:t>Desarrollo en etapas:</a:t>
            </a:r>
            <a:br>
              <a:rPr lang="es-ES" sz="2400" b="1" dirty="0" smtClean="0">
                <a:solidFill>
                  <a:schemeClr val="accent5">
                    <a:lumMod val="50000"/>
                  </a:schemeClr>
                </a:solidFill>
              </a:rPr>
            </a:br>
            <a:endParaRPr lang="es-ES" sz="24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s-ES" sz="2400" i="1" dirty="0" smtClean="0">
                <a:solidFill>
                  <a:schemeClr val="accent5">
                    <a:lumMod val="50000"/>
                  </a:schemeClr>
                </a:solidFill>
              </a:rPr>
              <a:t>Herramientas </a:t>
            </a:r>
            <a:r>
              <a:rPr lang="es-ES" sz="2400" i="1" dirty="0">
                <a:solidFill>
                  <a:schemeClr val="accent5">
                    <a:lumMod val="50000"/>
                  </a:schemeClr>
                </a:solidFill>
              </a:rPr>
              <a:t>matemáticas y </a:t>
            </a:r>
            <a:r>
              <a:rPr lang="es-ES" sz="2400" i="1" dirty="0" smtClean="0">
                <a:solidFill>
                  <a:schemeClr val="accent5">
                    <a:lumMod val="50000"/>
                  </a:schemeClr>
                </a:solidFill>
              </a:rPr>
              <a:t>teoría.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sz="2400" i="1" dirty="0" smtClean="0">
                <a:solidFill>
                  <a:schemeClr val="accent5">
                    <a:lumMod val="50000"/>
                  </a:schemeClr>
                </a:solidFill>
              </a:rPr>
              <a:t>Montaje del prototipo y adquisición de datos.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sz="2400" i="1" dirty="0" smtClean="0">
                <a:solidFill>
                  <a:schemeClr val="accent5">
                    <a:lumMod val="50000"/>
                  </a:schemeClr>
                </a:solidFill>
              </a:rPr>
              <a:t>Técnicas de filtrado y fusión.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sz="2400" i="1" dirty="0" smtClean="0">
                <a:solidFill>
                  <a:schemeClr val="accent5">
                    <a:lumMod val="50000"/>
                  </a:schemeClr>
                </a:solidFill>
              </a:rPr>
              <a:t>Redes de comunicación.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dirty="0" smtClean="0">
                <a:solidFill>
                  <a:schemeClr val="accent5">
                    <a:lumMod val="50000"/>
                  </a:schemeClr>
                </a:solidFill>
              </a:rPr>
              <a:t>Desarrollo </a:t>
            </a:r>
            <a:r>
              <a:rPr lang="es-ES" sz="2400" b="1" dirty="0">
                <a:solidFill>
                  <a:schemeClr val="accent5">
                    <a:lumMod val="50000"/>
                  </a:schemeClr>
                </a:solidFill>
              </a:rPr>
              <a:t>guiado por pruebas </a:t>
            </a:r>
            <a:r>
              <a:rPr lang="es-ES" sz="2400" b="1" dirty="0" smtClean="0">
                <a:solidFill>
                  <a:schemeClr val="accent5">
                    <a:lumMod val="50000"/>
                  </a:schemeClr>
                </a:solidFill>
              </a:rPr>
              <a:t>(Patrón TDD)</a:t>
            </a:r>
          </a:p>
          <a:p>
            <a:endParaRPr lang="es-ES" sz="24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dirty="0" smtClean="0">
                <a:solidFill>
                  <a:schemeClr val="accent5">
                    <a:lumMod val="50000"/>
                  </a:schemeClr>
                </a:solidFill>
              </a:rPr>
              <a:t>Interfaz Bien diseñada. (API)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6033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3186" y="509018"/>
            <a:ext cx="10356941" cy="811591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ES" b="1" dirty="0" smtClean="0">
                <a:solidFill>
                  <a:schemeClr val="accent1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1. Herramientas matemáticas y teoría.</a:t>
            </a:r>
            <a:endParaRPr lang="es-ES" sz="4400" b="1" dirty="0">
              <a:solidFill>
                <a:schemeClr val="accent1">
                  <a:lumMod val="50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002" y="351658"/>
            <a:ext cx="811591" cy="811591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35429" y="1625600"/>
            <a:ext cx="11391163" cy="4542971"/>
          </a:xfrm>
        </p:spPr>
        <p:txBody>
          <a:bodyPr numCol="2">
            <a:normAutofit lnSpcReduction="10000"/>
          </a:bodyPr>
          <a:lstStyle/>
          <a:p>
            <a:pPr defTabSz="1038225">
              <a:tabLst>
                <a:tab pos="4572000" algn="l"/>
              </a:tabLst>
            </a:pPr>
            <a:r>
              <a:rPr lang="es-ES" b="1" dirty="0">
                <a:solidFill>
                  <a:schemeClr val="accent5">
                    <a:lumMod val="50000"/>
                  </a:schemeClr>
                </a:solidFill>
              </a:rPr>
              <a:t>Sistemas de representación matemática de las rotaciones</a:t>
            </a:r>
            <a:r>
              <a:rPr lang="es-ES" b="1" dirty="0" smtClean="0">
                <a:solidFill>
                  <a:schemeClr val="accent5">
                    <a:lumMod val="50000"/>
                  </a:schemeClr>
                </a:solidFill>
              </a:rPr>
              <a:t>.</a:t>
            </a:r>
            <a:br>
              <a:rPr lang="es-ES" b="1" dirty="0" smtClean="0">
                <a:solidFill>
                  <a:schemeClr val="accent5">
                    <a:lumMod val="50000"/>
                  </a:schemeClr>
                </a:solidFill>
              </a:rPr>
            </a:br>
            <a:endParaRPr lang="es-ES" b="1" dirty="0">
              <a:solidFill>
                <a:schemeClr val="accent5">
                  <a:lumMod val="50000"/>
                </a:schemeClr>
              </a:solidFill>
            </a:endParaRPr>
          </a:p>
          <a:p>
            <a:pPr lvl="1" defTabSz="1038225"/>
            <a:r>
              <a:rPr lang="es-ES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Ángulos Euler.</a:t>
            </a:r>
          </a:p>
          <a:p>
            <a:pPr lvl="1" defTabSz="1038225"/>
            <a:r>
              <a:rPr lang="es-ES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Matriz de Rotación.</a:t>
            </a:r>
          </a:p>
          <a:p>
            <a:pPr lvl="1" defTabSz="1038225"/>
            <a:r>
              <a:rPr lang="es-ES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Cuaterniones.</a:t>
            </a:r>
          </a:p>
          <a:p>
            <a:pPr lvl="1" defTabSz="1038225"/>
            <a:endParaRPr lang="es-ES" b="1" dirty="0">
              <a:solidFill>
                <a:schemeClr val="accent5">
                  <a:lumMod val="50000"/>
                </a:schemeClr>
              </a:solidFill>
            </a:endParaRPr>
          </a:p>
          <a:p>
            <a:pPr defTabSz="1038225"/>
            <a:r>
              <a:rPr lang="es-ES" b="1" dirty="0">
                <a:solidFill>
                  <a:schemeClr val="accent5">
                    <a:lumMod val="50000"/>
                  </a:schemeClr>
                </a:solidFill>
              </a:rPr>
              <a:t>Teoría de Sensores Inerciales</a:t>
            </a:r>
            <a:r>
              <a:rPr lang="es-ES" b="1" dirty="0" smtClean="0">
                <a:solidFill>
                  <a:schemeClr val="accent5">
                    <a:lumMod val="50000"/>
                  </a:schemeClr>
                </a:solidFill>
              </a:rPr>
              <a:t>.</a:t>
            </a:r>
            <a:r>
              <a:rPr lang="es-ES" b="1" i="1" dirty="0" smtClean="0">
                <a:solidFill>
                  <a:schemeClr val="accent5">
                    <a:lumMod val="50000"/>
                  </a:schemeClr>
                </a:solidFill>
              </a:rPr>
              <a:t/>
            </a:r>
            <a:br>
              <a:rPr lang="es-ES" b="1" i="1" dirty="0" smtClean="0">
                <a:solidFill>
                  <a:schemeClr val="accent5">
                    <a:lumMod val="50000"/>
                  </a:schemeClr>
                </a:solidFill>
              </a:rPr>
            </a:br>
            <a:endParaRPr lang="es-ES" b="1" i="1" dirty="0">
              <a:solidFill>
                <a:schemeClr val="accent5">
                  <a:lumMod val="50000"/>
                </a:schemeClr>
              </a:solidFill>
            </a:endParaRPr>
          </a:p>
          <a:p>
            <a:pPr lvl="1" defTabSz="1038225"/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Acelerómetro.</a:t>
            </a:r>
          </a:p>
          <a:p>
            <a:pPr lvl="1" defTabSz="1038225"/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Giróscopo.</a:t>
            </a:r>
          </a:p>
          <a:p>
            <a:pPr lvl="1" defTabSz="1038225"/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Magnetómetro.</a:t>
            </a:r>
          </a:p>
          <a:p>
            <a:pPr lvl="1" defTabSz="1038225"/>
            <a:endParaRPr lang="es-ES" b="1" i="1" dirty="0">
              <a:solidFill>
                <a:schemeClr val="accent5">
                  <a:lumMod val="50000"/>
                </a:schemeClr>
              </a:solidFill>
            </a:endParaRPr>
          </a:p>
          <a:p>
            <a:pPr marL="711200" indent="-182563" defTabSz="1038225"/>
            <a:r>
              <a:rPr lang="es-ES" b="1" dirty="0">
                <a:solidFill>
                  <a:schemeClr val="accent5">
                    <a:lumMod val="50000"/>
                  </a:schemeClr>
                </a:solidFill>
              </a:rPr>
              <a:t>Microcontroladores</a:t>
            </a:r>
            <a:r>
              <a:rPr lang="es-ES" b="1" dirty="0" smtClean="0">
                <a:solidFill>
                  <a:schemeClr val="accent5">
                    <a:lumMod val="50000"/>
                  </a:schemeClr>
                </a:solidFill>
              </a:rPr>
              <a:t>.</a:t>
            </a:r>
            <a:br>
              <a:rPr lang="es-ES" b="1" dirty="0" smtClean="0">
                <a:solidFill>
                  <a:schemeClr val="accent5">
                    <a:lumMod val="50000"/>
                  </a:schemeClr>
                </a:solidFill>
              </a:rPr>
            </a:br>
            <a:endParaRPr lang="es-ES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939800" lvl="1" indent="-182563" defTabSz="1038225"/>
            <a:r>
              <a:rPr lang="es-ES" dirty="0" smtClean="0">
                <a:solidFill>
                  <a:schemeClr val="accent5">
                    <a:lumMod val="50000"/>
                  </a:schemeClr>
                </a:solidFill>
              </a:rPr>
              <a:t>Arduino Pro mini.</a:t>
            </a:r>
          </a:p>
          <a:p>
            <a:pPr marL="939800" lvl="1" indent="-182563" defTabSz="1038225"/>
            <a:r>
              <a:rPr lang="es-ES" dirty="0" smtClean="0">
                <a:solidFill>
                  <a:schemeClr val="accent5">
                    <a:lumMod val="50000"/>
                  </a:schemeClr>
                </a:solidFill>
              </a:rPr>
              <a:t>ESP8266.</a:t>
            </a:r>
          </a:p>
          <a:p>
            <a:pPr marL="939800" lvl="1" indent="-182563" defTabSz="1038225"/>
            <a:r>
              <a:rPr lang="es-ES" dirty="0" err="1" smtClean="0">
                <a:solidFill>
                  <a:schemeClr val="accent5">
                    <a:lumMod val="50000"/>
                  </a:schemeClr>
                </a:solidFill>
              </a:rPr>
              <a:t>Teensy</a:t>
            </a:r>
            <a:r>
              <a:rPr lang="es-ES" dirty="0" smtClean="0">
                <a:solidFill>
                  <a:schemeClr val="accent5">
                    <a:lumMod val="50000"/>
                  </a:schemeClr>
                </a:solidFill>
              </a:rPr>
              <a:t> 3.1.</a:t>
            </a:r>
            <a:r>
              <a:rPr lang="es-ES" b="1" dirty="0" smtClean="0">
                <a:solidFill>
                  <a:schemeClr val="accent5">
                    <a:lumMod val="50000"/>
                  </a:schemeClr>
                </a:solidFill>
              </a:rPr>
              <a:t/>
            </a:r>
            <a:br>
              <a:rPr lang="es-ES" b="1" dirty="0" smtClean="0">
                <a:solidFill>
                  <a:schemeClr val="accent5">
                    <a:lumMod val="50000"/>
                  </a:schemeClr>
                </a:solidFill>
              </a:rPr>
            </a:br>
            <a:endParaRPr lang="es-ES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711200" indent="-182563" defTabSz="1038225"/>
            <a:endParaRPr lang="es-ES" b="1" dirty="0">
              <a:solidFill>
                <a:schemeClr val="accent5">
                  <a:lumMod val="50000"/>
                </a:schemeClr>
              </a:solidFill>
            </a:endParaRPr>
          </a:p>
          <a:p>
            <a:pPr marL="711200" indent="-182563" defTabSz="1038225"/>
            <a:r>
              <a:rPr lang="es-ES" b="1" i="1" dirty="0">
                <a:solidFill>
                  <a:schemeClr val="accent5">
                    <a:lumMod val="50000"/>
                  </a:schemeClr>
                </a:solidFill>
              </a:rPr>
              <a:t>Protocolos de comunicación</a:t>
            </a:r>
            <a:r>
              <a:rPr lang="es-ES" b="1" i="1" dirty="0" smtClean="0">
                <a:solidFill>
                  <a:schemeClr val="accent5">
                    <a:lumMod val="50000"/>
                  </a:schemeClr>
                </a:solidFill>
              </a:rPr>
              <a:t>.</a:t>
            </a:r>
            <a:br>
              <a:rPr lang="es-ES" b="1" i="1" dirty="0" smtClean="0">
                <a:solidFill>
                  <a:schemeClr val="accent5">
                    <a:lumMod val="50000"/>
                  </a:schemeClr>
                </a:solidFill>
              </a:rPr>
            </a:br>
            <a:endParaRPr lang="es-ES" b="1" i="1" dirty="0">
              <a:solidFill>
                <a:schemeClr val="accent5">
                  <a:lumMod val="50000"/>
                </a:schemeClr>
              </a:solidFill>
            </a:endParaRPr>
          </a:p>
          <a:p>
            <a:pPr marL="985520" lvl="2" indent="-182563" defTabSz="1038225"/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Puerto </a:t>
            </a:r>
            <a:r>
              <a:rPr lang="es-ES" dirty="0" smtClean="0">
                <a:solidFill>
                  <a:schemeClr val="accent5">
                    <a:lumMod val="50000"/>
                  </a:schemeClr>
                </a:solidFill>
              </a:rPr>
              <a:t>Serie.</a:t>
            </a:r>
            <a:endParaRPr lang="es-ES" dirty="0">
              <a:solidFill>
                <a:schemeClr val="accent5">
                  <a:lumMod val="50000"/>
                </a:schemeClr>
              </a:solidFill>
            </a:endParaRPr>
          </a:p>
          <a:p>
            <a:pPr marL="985520" lvl="2" indent="-182563" defTabSz="1038225"/>
            <a:r>
              <a:rPr lang="es-ES" dirty="0" smtClean="0">
                <a:solidFill>
                  <a:schemeClr val="accent5">
                    <a:lumMod val="50000"/>
                  </a:schemeClr>
                </a:solidFill>
              </a:rPr>
              <a:t>I2C.</a:t>
            </a:r>
            <a:endParaRPr lang="es-ES" dirty="0">
              <a:solidFill>
                <a:schemeClr val="accent5">
                  <a:lumMod val="50000"/>
                </a:schemeClr>
              </a:solidFill>
            </a:endParaRPr>
          </a:p>
          <a:p>
            <a:pPr marL="985520" lvl="2" indent="-182563" defTabSz="1038225"/>
            <a:r>
              <a:rPr lang="es-ES" dirty="0" smtClean="0">
                <a:solidFill>
                  <a:schemeClr val="accent5">
                    <a:lumMod val="50000"/>
                  </a:schemeClr>
                </a:solidFill>
              </a:rPr>
              <a:t>Bluetooth.</a:t>
            </a:r>
            <a:endParaRPr lang="es-E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29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825" y="1667246"/>
            <a:ext cx="3401224" cy="2894100"/>
          </a:xfrm>
          <a:prstGeom prst="rect">
            <a:avLst/>
          </a:prstGeom>
        </p:spPr>
      </p:pic>
      <p:pic>
        <p:nvPicPr>
          <p:cNvPr id="7" name="Imagen 6" descr="http://machinedesign.com/site-files/machinedesign.com/files/uploads/2014/06/PRY.gif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702" y="1793544"/>
            <a:ext cx="5344251" cy="4249806"/>
          </a:xfrm>
          <a:prstGeom prst="rect">
            <a:avLst/>
          </a:prstGeom>
          <a:noFill/>
          <a:ln w="19050">
            <a:solidFill>
              <a:schemeClr val="accent1">
                <a:alpha val="96000"/>
              </a:schemeClr>
            </a:solidFill>
          </a:ln>
          <a:effectLst>
            <a:softEdge rad="12700"/>
          </a:effectLst>
        </p:spPr>
      </p:pic>
      <p:pic>
        <p:nvPicPr>
          <p:cNvPr id="1026" name="Picture 2" descr="8jVf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908" y="3060193"/>
            <a:ext cx="3703724" cy="3208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3186" y="509018"/>
            <a:ext cx="10356941" cy="811591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ES" b="1" dirty="0" smtClean="0">
                <a:solidFill>
                  <a:schemeClr val="accent1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1. Herramientas matemáticas y teoría</a:t>
            </a:r>
            <a:endParaRPr lang="es-ES" sz="4400" b="1" dirty="0">
              <a:solidFill>
                <a:schemeClr val="accent1">
                  <a:lumMod val="50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6865" y="509018"/>
            <a:ext cx="811591" cy="811591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6188" y="1704523"/>
            <a:ext cx="5714943" cy="4833257"/>
          </a:xfrm>
        </p:spPr>
        <p:txBody>
          <a:bodyPr numCol="1">
            <a:normAutofit/>
          </a:bodyPr>
          <a:lstStyle/>
          <a:p>
            <a:pPr lvl="1" defTabSz="1038225"/>
            <a:r>
              <a:rPr lang="es-ES" b="1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Ángulos </a:t>
            </a:r>
            <a:r>
              <a:rPr lang="es-ES" b="1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Euler</a:t>
            </a:r>
            <a:r>
              <a:rPr lang="es-ES" b="1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.</a:t>
            </a:r>
          </a:p>
          <a:p>
            <a:pPr lvl="2" defTabSz="1038225"/>
            <a:r>
              <a:rPr lang="es-ES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Básica pero intuitiva.</a:t>
            </a:r>
          </a:p>
          <a:p>
            <a:pPr lvl="2" defTabSz="1038225"/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Tres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coordenadas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angulares.</a:t>
            </a:r>
          </a:p>
          <a:p>
            <a:pPr lvl="2" defTabSz="1038225"/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Gimbal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Lock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.</a:t>
            </a:r>
          </a:p>
          <a:p>
            <a:pPr marL="274320" lvl="1" indent="0" defTabSz="1038225">
              <a:buNone/>
            </a:pPr>
            <a:endParaRPr lang="es-ES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  <a:p>
            <a:pPr lvl="1" defTabSz="1038225"/>
            <a:r>
              <a:rPr lang="es-ES" b="1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Matriz de Rotación.</a:t>
            </a:r>
          </a:p>
          <a:p>
            <a:pPr lvl="2" defTabSz="1038225"/>
            <a:r>
              <a:rPr lang="es-ES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Vectorial / Matricial</a:t>
            </a:r>
          </a:p>
          <a:p>
            <a:pPr lvl="2" defTabSz="1038225"/>
            <a:r>
              <a:rPr lang="es-ES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Redundante.</a:t>
            </a:r>
          </a:p>
          <a:p>
            <a:pPr lvl="2" defTabSz="1038225"/>
            <a:r>
              <a:rPr lang="es-ES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Puntos intermedios, Cálculo de trayectorias</a:t>
            </a:r>
          </a:p>
          <a:p>
            <a:pPr marL="274320" lvl="1" indent="0" defTabSz="1038225">
              <a:buNone/>
            </a:pPr>
            <a:endParaRPr lang="es-ES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  <a:p>
            <a:pPr lvl="1" defTabSz="1038225"/>
            <a:r>
              <a:rPr lang="es-ES" b="1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Cuaterniones.</a:t>
            </a:r>
          </a:p>
          <a:p>
            <a:pPr lvl="2" defTabSz="1038225"/>
            <a:r>
              <a:rPr lang="es-ES" dirty="0" smtClean="0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es-ES" dirty="0" err="1" smtClean="0">
                <a:solidFill>
                  <a:schemeClr val="accent5">
                    <a:lumMod val="50000"/>
                  </a:schemeClr>
                </a:solidFill>
              </a:rPr>
              <a:t>v,w</a:t>
            </a:r>
            <a:r>
              <a:rPr lang="es-ES" dirty="0" smtClean="0">
                <a:solidFill>
                  <a:schemeClr val="accent5">
                    <a:lumMod val="50000"/>
                  </a:schemeClr>
                </a:solidFill>
              </a:rPr>
              <a:t>) escalar + vector</a:t>
            </a:r>
          </a:p>
          <a:p>
            <a:pPr lvl="2" defTabSz="1038225"/>
            <a:r>
              <a:rPr lang="es-ES" dirty="0" smtClean="0">
                <a:solidFill>
                  <a:schemeClr val="accent5">
                    <a:lumMod val="50000"/>
                  </a:schemeClr>
                </a:solidFill>
              </a:rPr>
              <a:t>Extensión de los números imaginarios.</a:t>
            </a:r>
          </a:p>
          <a:p>
            <a:pPr lvl="2" defTabSz="1038225"/>
            <a:r>
              <a:rPr lang="es-ES" dirty="0" smtClean="0">
                <a:solidFill>
                  <a:schemeClr val="accent5">
                    <a:lumMod val="50000"/>
                  </a:schemeClr>
                </a:solidFill>
              </a:rPr>
              <a:t>Alta eficiencia computacional</a:t>
            </a:r>
            <a:endParaRPr lang="es-ES" dirty="0">
              <a:solidFill>
                <a:schemeClr val="accent5">
                  <a:lumMod val="50000"/>
                </a:schemeClr>
              </a:solidFill>
            </a:endParaRPr>
          </a:p>
          <a:p>
            <a:pPr marL="274320" lvl="1" indent="0" defTabSz="1038225">
              <a:buNone/>
            </a:pPr>
            <a:endParaRPr lang="es-ES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914400" y="1120554"/>
            <a:ext cx="9477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Sistemas de representación matemática de las rotaciones.</a:t>
            </a:r>
            <a:endParaRPr lang="es-ES" sz="20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908" y="1940765"/>
            <a:ext cx="4064000" cy="1028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ángulo 8"/>
              <p:cNvSpPr/>
              <p:nvPr/>
            </p:nvSpPr>
            <p:spPr>
              <a:xfrm>
                <a:off x="4075023" y="1809682"/>
                <a:ext cx="3156581" cy="1266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s-ES" sz="2400" i="1">
                                    <a:latin typeface="Cambria Math" panose="02040503050406030204" pitchFamily="18" charset="0"/>
                                  </a:rPr>
                                  <m:t>𝑗𝑣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s-E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9" name="Rectá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023" y="1809682"/>
                <a:ext cx="3156581" cy="126618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010" y="5034281"/>
            <a:ext cx="6050604" cy="129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3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3186" y="509018"/>
            <a:ext cx="10356941" cy="811591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ES" b="1" dirty="0" smtClean="0">
                <a:solidFill>
                  <a:schemeClr val="accent1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1. Herramientas matemáticas y teoría</a:t>
            </a:r>
            <a:endParaRPr lang="es-ES" sz="4400" b="1" dirty="0">
              <a:solidFill>
                <a:schemeClr val="accent1">
                  <a:lumMod val="50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6865" y="509018"/>
            <a:ext cx="811591" cy="811591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3186" y="1704523"/>
            <a:ext cx="5708972" cy="4833257"/>
          </a:xfrm>
        </p:spPr>
        <p:txBody>
          <a:bodyPr numCol="1">
            <a:normAutofit/>
          </a:bodyPr>
          <a:lstStyle/>
          <a:p>
            <a:pPr marL="185738" lvl="1" indent="-169863" defTabSz="1038225"/>
            <a:r>
              <a:rPr lang="es-ES" b="1" dirty="0" smtClean="0">
                <a:solidFill>
                  <a:schemeClr val="accent5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Acelerómetro</a:t>
            </a:r>
            <a:endParaRPr lang="es-ES" dirty="0">
              <a:solidFill>
                <a:schemeClr val="accent5">
                  <a:lumMod val="50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439738" lvl="2" indent="-169863" defTabSz="1038225"/>
            <a:r>
              <a:rPr lang="es-ES" dirty="0" smtClean="0">
                <a:solidFill>
                  <a:schemeClr val="accent1">
                    <a:lumMod val="50000"/>
                  </a:schemeClr>
                </a:solidFill>
              </a:rPr>
              <a:t>Mide aceleración?, tasa </a:t>
            </a:r>
            <a:r>
              <a:rPr lang="es-ES" dirty="0">
                <a:solidFill>
                  <a:schemeClr val="accent1">
                    <a:lumMod val="50000"/>
                  </a:schemeClr>
                </a:solidFill>
              </a:rPr>
              <a:t>de cambio de la velocidad de un </a:t>
            </a:r>
            <a:r>
              <a:rPr lang="es-ES" dirty="0" smtClean="0">
                <a:solidFill>
                  <a:schemeClr val="accent1">
                    <a:lumMod val="50000"/>
                  </a:schemeClr>
                </a:solidFill>
              </a:rPr>
              <a:t>objeto. (fuerza g)</a:t>
            </a:r>
          </a:p>
          <a:p>
            <a:pPr marL="439738" lvl="2" indent="-169863" defTabSz="1038225"/>
            <a:r>
              <a:rPr lang="es-ES" dirty="0" smtClean="0">
                <a:solidFill>
                  <a:schemeClr val="accent1">
                    <a:lumMod val="50000"/>
                  </a:schemeClr>
                </a:solidFill>
              </a:rPr>
              <a:t>Ventajas y desventajas</a:t>
            </a:r>
          </a:p>
          <a:p>
            <a:pPr marL="439738" lvl="2" indent="-169863" defTabSz="1038225"/>
            <a:r>
              <a:rPr lang="es-ES" dirty="0" smtClean="0">
                <a:solidFill>
                  <a:schemeClr val="accent1">
                    <a:lumMod val="50000"/>
                  </a:schemeClr>
                </a:solidFill>
              </a:rPr>
              <a:t>Calibración</a:t>
            </a:r>
          </a:p>
          <a:p>
            <a:pPr marL="439738" lvl="2" indent="-169863" defTabSz="1038225"/>
            <a:endParaRPr lang="es-ES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185738" lvl="1" indent="-169863" defTabSz="1038225"/>
            <a:r>
              <a:rPr lang="es-ES" b="1" dirty="0" smtClean="0">
                <a:solidFill>
                  <a:schemeClr val="accent1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Giróscopo</a:t>
            </a:r>
            <a:endParaRPr lang="es-ES" dirty="0">
              <a:solidFill>
                <a:schemeClr val="accent5">
                  <a:lumMod val="50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439738" lvl="2" indent="-169863" defTabSz="1038225"/>
            <a:r>
              <a:rPr lang="es-ES" dirty="0">
                <a:solidFill>
                  <a:schemeClr val="accent1">
                    <a:lumMod val="50000"/>
                  </a:schemeClr>
                </a:solidFill>
              </a:rPr>
              <a:t>Mide </a:t>
            </a:r>
            <a:r>
              <a:rPr lang="es-ES" dirty="0" smtClean="0">
                <a:solidFill>
                  <a:schemeClr val="accent1">
                    <a:lumMod val="50000"/>
                  </a:schemeClr>
                </a:solidFill>
              </a:rPr>
              <a:t>velocidad angular, </a:t>
            </a:r>
            <a:r>
              <a:rPr lang="es-ES" dirty="0">
                <a:solidFill>
                  <a:schemeClr val="accent1">
                    <a:lumMod val="50000"/>
                  </a:schemeClr>
                </a:solidFill>
              </a:rPr>
              <a:t>tasa de cambio de </a:t>
            </a:r>
            <a:r>
              <a:rPr lang="es-ES" dirty="0" smtClean="0">
                <a:solidFill>
                  <a:schemeClr val="accent1">
                    <a:lumMod val="50000"/>
                  </a:schemeClr>
                </a:solidFill>
              </a:rPr>
              <a:t>l Angulo de </a:t>
            </a:r>
            <a:r>
              <a:rPr lang="es-ES" dirty="0">
                <a:solidFill>
                  <a:schemeClr val="accent1">
                    <a:lumMod val="50000"/>
                  </a:schemeClr>
                </a:solidFill>
              </a:rPr>
              <a:t>un objeto</a:t>
            </a:r>
            <a:r>
              <a:rPr lang="es-ES" dirty="0" smtClean="0">
                <a:solidFill>
                  <a:schemeClr val="accent1">
                    <a:lumMod val="50000"/>
                  </a:schemeClr>
                </a:solidFill>
              </a:rPr>
              <a:t>.  (º/</a:t>
            </a:r>
            <a:r>
              <a:rPr lang="es-ES" dirty="0" err="1" smtClean="0">
                <a:solidFill>
                  <a:schemeClr val="accent1">
                    <a:lumMod val="50000"/>
                  </a:schemeClr>
                </a:solidFill>
              </a:rPr>
              <a:t>seg</a:t>
            </a:r>
            <a:r>
              <a:rPr lang="es-ES" dirty="0" smtClean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es-ES" dirty="0">
              <a:solidFill>
                <a:schemeClr val="accent1">
                  <a:lumMod val="50000"/>
                </a:schemeClr>
              </a:solidFill>
            </a:endParaRPr>
          </a:p>
          <a:p>
            <a:pPr marL="439738" lvl="2" indent="-169863" defTabSz="1038225"/>
            <a:r>
              <a:rPr lang="es-ES" dirty="0">
                <a:solidFill>
                  <a:schemeClr val="accent1">
                    <a:lumMod val="50000"/>
                  </a:schemeClr>
                </a:solidFill>
              </a:rPr>
              <a:t>Ventajas y desventajas</a:t>
            </a:r>
          </a:p>
          <a:p>
            <a:pPr marL="439738" lvl="2" indent="-169863" defTabSz="1038225"/>
            <a:r>
              <a:rPr lang="es-ES" dirty="0" smtClean="0">
                <a:solidFill>
                  <a:schemeClr val="accent1">
                    <a:lumMod val="50000"/>
                  </a:schemeClr>
                </a:solidFill>
              </a:rPr>
              <a:t>Calibración</a:t>
            </a:r>
          </a:p>
          <a:p>
            <a:pPr marL="439738" lvl="2" indent="-169863" defTabSz="1038225"/>
            <a:endParaRPr lang="es-ES" dirty="0">
              <a:solidFill>
                <a:schemeClr val="accent1">
                  <a:lumMod val="50000"/>
                </a:schemeClr>
              </a:solidFill>
            </a:endParaRPr>
          </a:p>
          <a:p>
            <a:pPr marL="185738" lvl="1" indent="-169863" defTabSz="1038225"/>
            <a:r>
              <a:rPr lang="es-ES" b="1" dirty="0" smtClean="0">
                <a:solidFill>
                  <a:schemeClr val="accent1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Magnetómetro</a:t>
            </a:r>
            <a:endParaRPr lang="es-ES" dirty="0">
              <a:solidFill>
                <a:schemeClr val="accent5">
                  <a:lumMod val="50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439738" lvl="2" indent="-169863" defTabSz="1038225"/>
            <a:r>
              <a:rPr lang="es-ES" dirty="0">
                <a:solidFill>
                  <a:schemeClr val="accent1">
                    <a:lumMod val="50000"/>
                  </a:schemeClr>
                </a:solidFill>
              </a:rPr>
              <a:t>Mide </a:t>
            </a:r>
            <a:r>
              <a:rPr lang="es-ES" dirty="0" smtClean="0">
                <a:solidFill>
                  <a:schemeClr val="accent1">
                    <a:lumMod val="50000"/>
                  </a:schemeClr>
                </a:solidFill>
              </a:rPr>
              <a:t>campo magnéticos, como el terrestre. </a:t>
            </a:r>
            <a:r>
              <a:rPr lang="es-ES" sz="1200" i="1" dirty="0" smtClean="0">
                <a:solidFill>
                  <a:schemeClr val="accent1">
                    <a:lumMod val="50000"/>
                  </a:schemeClr>
                </a:solidFill>
              </a:rPr>
              <a:t>(500 </a:t>
            </a:r>
            <a:r>
              <a:rPr lang="es-ES" sz="1200" i="1" dirty="0" err="1" smtClean="0">
                <a:solidFill>
                  <a:schemeClr val="accent1">
                    <a:lumMod val="50000"/>
                  </a:schemeClr>
                </a:solidFill>
              </a:rPr>
              <a:t>mGauss</a:t>
            </a:r>
            <a:r>
              <a:rPr lang="es-ES" sz="1200" i="1" dirty="0" smtClean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pPr marL="439738" lvl="2" indent="-169863" defTabSz="1038225"/>
            <a:r>
              <a:rPr lang="es-ES" dirty="0" smtClean="0">
                <a:solidFill>
                  <a:schemeClr val="accent1">
                    <a:lumMod val="50000"/>
                  </a:schemeClr>
                </a:solidFill>
                <a:latin typeface="+mj-lt"/>
                <a:ea typeface="Adobe Gothic Std B" panose="020B0800000000000000" pitchFamily="34" charset="-128"/>
              </a:rPr>
              <a:t>Declinación Magnética.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914400" y="1120554"/>
            <a:ext cx="9477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smtClean="0"/>
              <a:t>Teoría de sensores Inerciales.</a:t>
            </a:r>
            <a:endParaRPr lang="es-ES" sz="2000" dirty="0"/>
          </a:p>
        </p:txBody>
      </p:sp>
      <p:sp>
        <p:nvSpPr>
          <p:cNvPr id="15" name="Marcador de contenido 2"/>
          <p:cNvSpPr txBox="1">
            <a:spLocks/>
          </p:cNvSpPr>
          <p:nvPr/>
        </p:nvSpPr>
        <p:spPr>
          <a:xfrm>
            <a:off x="6266699" y="1704523"/>
            <a:ext cx="5401757" cy="4833257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5738" lvl="1" indent="-169863" defTabSz="1038225"/>
            <a:r>
              <a:rPr lang="es-ES" b="1" dirty="0" smtClean="0">
                <a:solidFill>
                  <a:schemeClr val="accent5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Características:</a:t>
            </a:r>
            <a:endParaRPr lang="es-ES" dirty="0" smtClean="0">
              <a:solidFill>
                <a:schemeClr val="accent5">
                  <a:lumMod val="50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439738" lvl="2" indent="-169863" defTabSz="1038225"/>
            <a:r>
              <a:rPr lang="es-ES" dirty="0" smtClean="0">
                <a:solidFill>
                  <a:schemeClr val="accent1">
                    <a:lumMod val="50000"/>
                  </a:schemeClr>
                </a:solidFill>
              </a:rPr>
              <a:t>Numero de ejes.</a:t>
            </a:r>
          </a:p>
          <a:p>
            <a:pPr marL="439738" lvl="2" indent="-169863" defTabSz="1038225"/>
            <a:r>
              <a:rPr lang="es-ES" dirty="0" smtClean="0">
                <a:solidFill>
                  <a:schemeClr val="accent1">
                    <a:lumMod val="50000"/>
                  </a:schemeClr>
                </a:solidFill>
              </a:rPr>
              <a:t>Rango y precisión.</a:t>
            </a:r>
          </a:p>
          <a:p>
            <a:pPr marL="439738" lvl="2" indent="-169863" defTabSz="1038225"/>
            <a:r>
              <a:rPr lang="es-ES" dirty="0" smtClean="0">
                <a:solidFill>
                  <a:schemeClr val="accent1">
                    <a:lumMod val="50000"/>
                  </a:schemeClr>
                </a:solidFill>
              </a:rPr>
              <a:t>Interfaz.</a:t>
            </a:r>
          </a:p>
          <a:p>
            <a:pPr marL="439738" lvl="2" indent="-169863" defTabSz="1038225"/>
            <a:endParaRPr lang="es-ES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6" name="Imagen 15" descr="offsetAnalisis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158" y="3804484"/>
            <a:ext cx="5855610" cy="247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offset 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622" y="3135274"/>
            <a:ext cx="4368036" cy="321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910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3186" y="509018"/>
            <a:ext cx="10356941" cy="811591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ES" sz="3600" b="1" dirty="0" smtClean="0">
                <a:solidFill>
                  <a:schemeClr val="accent1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2. Montaje del prototipo y adquisición de datos.</a:t>
            </a:r>
            <a:endParaRPr lang="es-ES" sz="3600" b="1" dirty="0">
              <a:solidFill>
                <a:schemeClr val="accent1">
                  <a:lumMod val="50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002" y="351658"/>
            <a:ext cx="811591" cy="811591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35429" y="1625600"/>
            <a:ext cx="11391163" cy="4542971"/>
          </a:xfrm>
        </p:spPr>
        <p:txBody>
          <a:bodyPr numCol="2">
            <a:normAutofit/>
          </a:bodyPr>
          <a:lstStyle/>
          <a:p>
            <a:r>
              <a:rPr lang="es-ES" dirty="0" smtClean="0"/>
              <a:t>Hardware.</a:t>
            </a:r>
            <a:endParaRPr lang="es-ES" dirty="0"/>
          </a:p>
          <a:p>
            <a:pPr lvl="1"/>
            <a:r>
              <a:rPr lang="es-ES" dirty="0" smtClean="0"/>
              <a:t>Arduino PRO MINI</a:t>
            </a:r>
          </a:p>
          <a:p>
            <a:pPr lvl="1"/>
            <a:r>
              <a:rPr lang="es-ES" dirty="0" smtClean="0"/>
              <a:t>MPU6050</a:t>
            </a:r>
          </a:p>
          <a:p>
            <a:pPr lvl="1"/>
            <a:r>
              <a:rPr lang="es-ES" dirty="0" smtClean="0"/>
              <a:t>HMC5883L</a:t>
            </a:r>
            <a:br>
              <a:rPr lang="es-ES" dirty="0" smtClean="0"/>
            </a:br>
            <a:endParaRPr lang="es-ES" dirty="0"/>
          </a:p>
          <a:p>
            <a:r>
              <a:rPr lang="es-ES" dirty="0"/>
              <a:t>Módulos Software</a:t>
            </a:r>
            <a:r>
              <a:rPr lang="es-ES" dirty="0" smtClean="0"/>
              <a:t>.</a:t>
            </a:r>
          </a:p>
          <a:p>
            <a:pPr lvl="1"/>
            <a:r>
              <a:rPr lang="es-ES" dirty="0" smtClean="0"/>
              <a:t>Adquisición de valores</a:t>
            </a:r>
          </a:p>
          <a:p>
            <a:pPr lvl="1"/>
            <a:r>
              <a:rPr lang="es-ES" dirty="0" smtClean="0"/>
              <a:t>Procesado a magnitud física</a:t>
            </a:r>
          </a:p>
          <a:p>
            <a:pPr lvl="1"/>
            <a:r>
              <a:rPr lang="es-ES" dirty="0" smtClean="0"/>
              <a:t>Calibración</a:t>
            </a:r>
            <a:br>
              <a:rPr lang="es-ES" dirty="0" smtClean="0"/>
            </a:br>
            <a:endParaRPr lang="es-ES" dirty="0"/>
          </a:p>
          <a:p>
            <a:r>
              <a:rPr lang="es-ES" dirty="0"/>
              <a:t>Aplicación de pruebas: </a:t>
            </a:r>
          </a:p>
          <a:p>
            <a:pPr marL="274320" lvl="1" indent="0">
              <a:buNone/>
            </a:pPr>
            <a:r>
              <a:rPr lang="es-ES" dirty="0" smtClean="0">
                <a:solidFill>
                  <a:srgbClr val="00B0F0"/>
                </a:solidFill>
              </a:rPr>
              <a:t>  sensoresEnBruto.py</a:t>
            </a:r>
            <a:endParaRPr lang="es-ES" dirty="0">
              <a:solidFill>
                <a:srgbClr val="00B0F0"/>
              </a:solidFill>
            </a:endParaRPr>
          </a:p>
          <a:p>
            <a:pPr defTabSz="1038225">
              <a:tabLst>
                <a:tab pos="4572000" algn="l"/>
              </a:tabLst>
            </a:pPr>
            <a:endParaRPr lang="es-E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9437" y="1959429"/>
            <a:ext cx="6844477" cy="330032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128" y="1803398"/>
            <a:ext cx="6273669" cy="4365173"/>
          </a:xfrm>
          <a:prstGeom prst="rect">
            <a:avLst/>
          </a:prstGeom>
        </p:spPr>
      </p:pic>
      <p:pic>
        <p:nvPicPr>
          <p:cNvPr id="1026" name="Picture 2" descr="C:\1_Repositorios\MEGA_Jaime\Proyectos\[0] Realidad Virtual\0-Documentos\1-Memoria\Recursos\img\ArduinoProMini_Front_3v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875" y="4240575"/>
            <a:ext cx="36576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1_Repositorios\MEGA_Jaime\Proyectos\[0] Realidad Virtual\0-Documentos\1-Memoria\Recursos\img\Cable FTDI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447" y="4539343"/>
            <a:ext cx="2393920" cy="173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1_Repositorios\MEGA_Jaime\Proyectos\[0] Realidad Virtual\0-Documentos\1-Memoria\Recursos\img\HMC5883L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049" y="1941622"/>
            <a:ext cx="1780494" cy="178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1_Repositorios\MEGA_Jaime\Proyectos\[0] Realidad Virtual\0-Documentos\1-Memoria\Recursos\img\mpu6050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591" y="1575254"/>
            <a:ext cx="1775622" cy="234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1_Repositorios\MEGA_Jaime\Proyectos\[0] Realidad Virtual\0-Documentos\1-Memoria\Recursos\img\Main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59" y="1262743"/>
            <a:ext cx="5457338" cy="540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68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3186" y="509018"/>
            <a:ext cx="10356941" cy="811591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ES" sz="3600" b="1" dirty="0" smtClean="0">
                <a:solidFill>
                  <a:schemeClr val="accent1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3. </a:t>
            </a:r>
            <a:r>
              <a:rPr lang="es-ES" sz="3600" b="1" dirty="0">
                <a:solidFill>
                  <a:schemeClr val="accent1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TÉCNICAS DE FILTRADO Y FUSIÓN</a:t>
            </a:r>
            <a:r>
              <a:rPr lang="es-ES" sz="3600" b="1" dirty="0" smtClean="0">
                <a:solidFill>
                  <a:schemeClr val="accent1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.</a:t>
            </a:r>
            <a:endParaRPr lang="es-ES" sz="3600" b="1" dirty="0">
              <a:solidFill>
                <a:schemeClr val="accent1">
                  <a:lumMod val="50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002" y="351658"/>
            <a:ext cx="811591" cy="811591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35429" y="1625600"/>
            <a:ext cx="11391163" cy="4542971"/>
          </a:xfrm>
        </p:spPr>
        <p:txBody>
          <a:bodyPr numCol="1">
            <a:normAutofit/>
          </a:bodyPr>
          <a:lstStyle/>
          <a:p>
            <a:pPr defTabSz="1038225">
              <a:tabLst>
                <a:tab pos="4572000" algn="l"/>
              </a:tabLst>
            </a:pPr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Estimación de la orientación con acelerómetro y magnetómetro</a:t>
            </a:r>
            <a:r>
              <a:rPr lang="es-ES" dirty="0" smtClean="0">
                <a:solidFill>
                  <a:schemeClr val="accent5">
                    <a:lumMod val="50000"/>
                  </a:schemeClr>
                </a:solidFill>
              </a:rPr>
              <a:t>.</a:t>
            </a:r>
            <a:endParaRPr lang="es-ES" dirty="0">
              <a:solidFill>
                <a:schemeClr val="accent5">
                  <a:lumMod val="50000"/>
                </a:schemeClr>
              </a:solidFill>
            </a:endParaRPr>
          </a:p>
          <a:p>
            <a:pPr defTabSz="1038225">
              <a:tabLst>
                <a:tab pos="4572000" algn="l"/>
              </a:tabLst>
            </a:pPr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Matriz de Rotación con giroscopio.</a:t>
            </a:r>
          </a:p>
          <a:p>
            <a:pPr defTabSz="1038225">
              <a:tabLst>
                <a:tab pos="4572000" algn="l"/>
              </a:tabLst>
            </a:pPr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Velocidad Angular a partir del acelerómetro y magnetómetro</a:t>
            </a:r>
          </a:p>
          <a:p>
            <a:pPr defTabSz="1038225">
              <a:tabLst>
                <a:tab pos="4572000" algn="l"/>
              </a:tabLst>
            </a:pPr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Filtro complementario.</a:t>
            </a:r>
          </a:p>
          <a:p>
            <a:pPr defTabSz="1038225">
              <a:tabLst>
                <a:tab pos="4572000" algn="l"/>
              </a:tabLst>
            </a:pPr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Corrección de ortogonalidad de Matriz de rotación.</a:t>
            </a:r>
          </a:p>
          <a:p>
            <a:pPr defTabSz="1038225">
              <a:tabLst>
                <a:tab pos="4572000" algn="l"/>
              </a:tabLst>
            </a:pPr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Aplicación de prueba:</a:t>
            </a:r>
            <a:r>
              <a:rPr lang="es-ES" i="1" dirty="0">
                <a:solidFill>
                  <a:srgbClr val="0070C0"/>
                </a:solidFill>
              </a:rPr>
              <a:t> Avion.py</a:t>
            </a:r>
          </a:p>
          <a:p>
            <a:pPr defTabSz="1038225">
              <a:tabLst>
                <a:tab pos="4572000" algn="l"/>
              </a:tabLst>
            </a:pPr>
            <a:endParaRPr lang="es-E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27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e">
  <a:themeElements>
    <a:clrScheme name="Base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e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e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Base</Template>
  <TotalTime>954</TotalTime>
  <Words>637</Words>
  <Application>Microsoft Office PowerPoint</Application>
  <PresentationFormat>Panorámica</PresentationFormat>
  <Paragraphs>173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4" baseType="lpstr">
      <vt:lpstr>Adobe Gothic Std B</vt:lpstr>
      <vt:lpstr>Arial</vt:lpstr>
      <vt:lpstr>Calibri</vt:lpstr>
      <vt:lpstr>Cambria Math</vt:lpstr>
      <vt:lpstr>Corbel</vt:lpstr>
      <vt:lpstr>Times New Roman</vt:lpstr>
      <vt:lpstr>Base</vt:lpstr>
      <vt:lpstr>Representación de la orientación de un sistema articulado</vt:lpstr>
      <vt:lpstr>Objetivo</vt:lpstr>
      <vt:lpstr>Motivación</vt:lpstr>
      <vt:lpstr>Metodología.</vt:lpstr>
      <vt:lpstr>1. Herramientas matemáticas y teoría.</vt:lpstr>
      <vt:lpstr>1. Herramientas matemáticas y teoría</vt:lpstr>
      <vt:lpstr>1. Herramientas matemáticas y teoría</vt:lpstr>
      <vt:lpstr>2. Montaje del prototipo y adquisición de datos.</vt:lpstr>
      <vt:lpstr>3. TÉCNICAS DE FILTRADO Y FUSIÓN.</vt:lpstr>
      <vt:lpstr>3. TÉCNICA DE FILTRADO Y FUSIÓN.</vt:lpstr>
      <vt:lpstr>3. TÉCNICAS DE FILTRADO Y FUSIÓN.</vt:lpstr>
      <vt:lpstr>3. TÉCNICAS DE FILTRADO Y FUSIÓN.</vt:lpstr>
      <vt:lpstr>3. TÉCNICAS DE FILTRADO Y FUSIÓN.</vt:lpstr>
      <vt:lpstr>3. TÉCNICAS DE FILTRADO Y FUSIÓN.</vt:lpstr>
      <vt:lpstr>3. TÉCNICAS DE FILTRADO Y FUSIÓN.</vt:lpstr>
      <vt:lpstr>4. REDES DE COMUNICACIÓN.</vt:lpstr>
      <vt:lpstr>ELEMENTOS ADICIONALES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Representación de la orientación</dc:title>
  <dc:creator>Jaime de Arcos</dc:creator>
  <cp:lastModifiedBy>Jaime de Arcos</cp:lastModifiedBy>
  <cp:revision>49</cp:revision>
  <dcterms:created xsi:type="dcterms:W3CDTF">2016-06-28T19:24:34Z</dcterms:created>
  <dcterms:modified xsi:type="dcterms:W3CDTF">2016-06-30T19:08:51Z</dcterms:modified>
</cp:coreProperties>
</file>